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40"/>
  </p:notesMasterIdLst>
  <p:sldIdLst>
    <p:sldId id="292" r:id="rId6"/>
    <p:sldId id="783" r:id="rId7"/>
    <p:sldId id="347" r:id="rId8"/>
    <p:sldId id="772" r:id="rId9"/>
    <p:sldId id="751" r:id="rId10"/>
    <p:sldId id="777" r:id="rId11"/>
    <p:sldId id="752" r:id="rId12"/>
    <p:sldId id="753" r:id="rId13"/>
    <p:sldId id="754" r:id="rId14"/>
    <p:sldId id="373" r:id="rId15"/>
    <p:sldId id="766" r:id="rId16"/>
    <p:sldId id="778" r:id="rId17"/>
    <p:sldId id="755" r:id="rId18"/>
    <p:sldId id="779" r:id="rId19"/>
    <p:sldId id="756" r:id="rId20"/>
    <p:sldId id="757" r:id="rId21"/>
    <p:sldId id="333" r:id="rId22"/>
    <p:sldId id="763" r:id="rId23"/>
    <p:sldId id="769" r:id="rId24"/>
    <p:sldId id="761" r:id="rId25"/>
    <p:sldId id="768" r:id="rId26"/>
    <p:sldId id="762" r:id="rId27"/>
    <p:sldId id="767" r:id="rId28"/>
    <p:sldId id="773" r:id="rId29"/>
    <p:sldId id="776" r:id="rId30"/>
    <p:sldId id="780" r:id="rId31"/>
    <p:sldId id="338" r:id="rId32"/>
    <p:sldId id="781" r:id="rId33"/>
    <p:sldId id="764" r:id="rId34"/>
    <p:sldId id="765" r:id="rId35"/>
    <p:sldId id="782" r:id="rId36"/>
    <p:sldId id="760" r:id="rId37"/>
    <p:sldId id="372" r:id="rId38"/>
    <p:sldId id="318" r:id="rId39"/>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CE075B-C41E-6603-5977-6614296C8A15}" name="Bridget Gorham" initials="BG" userId="S::Bridget.Gorham@nhsconfed.org::59f019a2-50bc-48d7-9629-b1b875ff8d5f" providerId="AD"/>
  <p188:author id="{EB402DAD-404A-62AF-D4EA-692AD8D744D3}" name="Michael Wood" initials="MW" userId="S::Michael.Wood@nhsconfed.org::2d7bdb46-e3e4-4138-9f73-2d1f1e387b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A3C"/>
    <a:srgbClr val="FFFFFF"/>
    <a:srgbClr val="D0D0D0"/>
    <a:srgbClr val="467188"/>
    <a:srgbClr val="1D999E"/>
    <a:srgbClr val="1D998A"/>
    <a:srgbClr val="1F999E"/>
    <a:srgbClr val="000000"/>
    <a:srgbClr val="26CCB8"/>
    <a:srgbClr val="A4C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6F0F9-0FEB-49E7-9D7A-70456567E79B}" v="117" dt="2024-07-03T10:30:12.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33" autoAdjust="0"/>
    <p:restoredTop sz="93792" autoAdjust="0"/>
  </p:normalViewPr>
  <p:slideViewPr>
    <p:cSldViewPr snapToGrid="0" snapToObjects="1">
      <p:cViewPr varScale="1">
        <p:scale>
          <a:sx n="86" d="100"/>
          <a:sy n="86" d="100"/>
        </p:scale>
        <p:origin x="14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4A0D7-BDDE-A445-8A40-E72FDCB9A76D}" type="datetimeFigureOut">
              <a:rPr lang="en-GB" smtClean="0"/>
              <a:t>03/07/2024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7F609-35CC-324D-947E-26771886CC4D}" type="slidenum">
              <a:rPr lang="en-GB" smtClean="0"/>
              <a:t>‹#›</a:t>
            </a:fld>
            <a:endParaRPr lang="en-GB" dirty="0"/>
          </a:p>
        </p:txBody>
      </p:sp>
    </p:spTree>
    <p:extLst>
      <p:ext uri="{BB962C8B-B14F-4D97-AF65-F5344CB8AC3E}">
        <p14:creationId xmlns:p14="http://schemas.microsoft.com/office/powerpoint/2010/main" val="177776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3</a:t>
            </a:fld>
            <a:endParaRPr lang="en-GB" dirty="0"/>
          </a:p>
        </p:txBody>
      </p:sp>
    </p:spTree>
    <p:extLst>
      <p:ext uri="{BB962C8B-B14F-4D97-AF65-F5344CB8AC3E}">
        <p14:creationId xmlns:p14="http://schemas.microsoft.com/office/powerpoint/2010/main" val="323844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9B7F609-35CC-324D-947E-26771886CC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60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31750" rtl="0" eaLnBrk="1" fontAlgn="auto" latinLnBrk="0" hangingPunct="1">
              <a:lnSpc>
                <a:spcPct val="100000"/>
              </a:lnSpc>
              <a:spcBef>
                <a:spcPts val="0"/>
              </a:spcBef>
              <a:spcAft>
                <a:spcPts val="0"/>
              </a:spcAft>
              <a:buClrTx/>
              <a:buSzTx/>
              <a:buFontTx/>
              <a:buNone/>
              <a:tabLst/>
              <a:defRPr/>
            </a:pPr>
            <a:fld id="{19B7F609-35CC-324D-947E-26771886CC4D}"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5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66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17</a:t>
            </a:fld>
            <a:endParaRPr lang="en-GB" dirty="0"/>
          </a:p>
        </p:txBody>
      </p:sp>
    </p:spTree>
    <p:extLst>
      <p:ext uri="{BB962C8B-B14F-4D97-AF65-F5344CB8AC3E}">
        <p14:creationId xmlns:p14="http://schemas.microsoft.com/office/powerpoint/2010/main" val="11193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9B7F609-35CC-324D-947E-26771886CC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18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9B7F609-35CC-324D-947E-26771886CC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85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9B7F609-35CC-324D-947E-26771886CC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75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9B7F609-35CC-324D-947E-26771886CC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61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6CCB8"/>
          </a:solidFill>
          <a:ln w="12700" cap="flat">
            <a:solidFill>
              <a:srgbClr val="26CCB8"/>
            </a:solidFill>
            <a:prstDash val="solid"/>
            <a:miter/>
          </a:ln>
        </p:spPr>
        <p:txBody>
          <a:bodyPr rtlCol="0" anchor="ctr"/>
          <a:lstStyle/>
          <a:p>
            <a:endParaRPr lang="en-GB" dirty="0"/>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dirty="0"/>
          </a:p>
        </p:txBody>
      </p:sp>
      <p:grpSp>
        <p:nvGrpSpPr>
          <p:cNvPr id="30" name="Group 29">
            <a:extLst>
              <a:ext uri="{FF2B5EF4-FFF2-40B4-BE49-F238E27FC236}">
                <a16:creationId xmlns:a16="http://schemas.microsoft.com/office/drawing/2014/main" id="{A53EAE36-D6D4-AB44-AE91-B039070BBF2E}"/>
              </a:ext>
            </a:extLst>
          </p:cNvPr>
          <p:cNvGrpSpPr>
            <a:grpSpLocks noChangeAspect="1"/>
          </p:cNvGrpSpPr>
          <p:nvPr userDrawn="1"/>
        </p:nvGrpSpPr>
        <p:grpSpPr>
          <a:xfrm>
            <a:off x="8859788" y="468313"/>
            <a:ext cx="2851200" cy="402766"/>
            <a:chOff x="5336421" y="2111701"/>
            <a:chExt cx="3045311" cy="430187"/>
          </a:xfrm>
        </p:grpSpPr>
        <p:grpSp>
          <p:nvGrpSpPr>
            <p:cNvPr id="10" name="Graphic 8">
              <a:extLst>
                <a:ext uri="{FF2B5EF4-FFF2-40B4-BE49-F238E27FC236}">
                  <a16:creationId xmlns:a16="http://schemas.microsoft.com/office/drawing/2014/main" id="{F468096E-CE2E-2B44-BF34-03A56FE1E118}"/>
                </a:ext>
              </a:extLst>
            </p:cNvPr>
            <p:cNvGrpSpPr/>
            <p:nvPr/>
          </p:nvGrpSpPr>
          <p:grpSpPr>
            <a:xfrm>
              <a:off x="5336421" y="2111701"/>
              <a:ext cx="529619" cy="430187"/>
              <a:chOff x="5336421" y="2111701"/>
              <a:chExt cx="529619" cy="430187"/>
            </a:xfrm>
          </p:grpSpPr>
          <p:sp>
            <p:nvSpPr>
              <p:cNvPr id="11" name="Graphic 8">
                <a:extLst>
                  <a:ext uri="{FF2B5EF4-FFF2-40B4-BE49-F238E27FC236}">
                    <a16:creationId xmlns:a16="http://schemas.microsoft.com/office/drawing/2014/main" id="{71293D48-3D25-324C-8D45-CAEAF56B5E4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dirty="0"/>
              </a:p>
            </p:txBody>
          </p:sp>
          <p:sp>
            <p:nvSpPr>
              <p:cNvPr id="12" name="Graphic 8">
                <a:extLst>
                  <a:ext uri="{FF2B5EF4-FFF2-40B4-BE49-F238E27FC236}">
                    <a16:creationId xmlns:a16="http://schemas.microsoft.com/office/drawing/2014/main" id="{B39A51DA-90F5-FB41-B1E0-A26FC86FE55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dirty="0"/>
              </a:p>
            </p:txBody>
          </p:sp>
        </p:grpSp>
        <p:sp>
          <p:nvSpPr>
            <p:cNvPr id="13" name="Graphic 8">
              <a:extLst>
                <a:ext uri="{FF2B5EF4-FFF2-40B4-BE49-F238E27FC236}">
                  <a16:creationId xmlns:a16="http://schemas.microsoft.com/office/drawing/2014/main" id="{D28EF34A-F0C3-7547-B770-C7C7FBC69EBC}"/>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dirty="0"/>
            </a:p>
          </p:txBody>
        </p:sp>
        <p:sp>
          <p:nvSpPr>
            <p:cNvPr id="14" name="Graphic 8">
              <a:extLst>
                <a:ext uri="{FF2B5EF4-FFF2-40B4-BE49-F238E27FC236}">
                  <a16:creationId xmlns:a16="http://schemas.microsoft.com/office/drawing/2014/main" id="{6EEBBD83-0EB9-C847-BF46-729BC4A36137}"/>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dirty="0"/>
            </a:p>
          </p:txBody>
        </p:sp>
        <p:grpSp>
          <p:nvGrpSpPr>
            <p:cNvPr id="15" name="Graphic 8">
              <a:extLst>
                <a:ext uri="{FF2B5EF4-FFF2-40B4-BE49-F238E27FC236}">
                  <a16:creationId xmlns:a16="http://schemas.microsoft.com/office/drawing/2014/main" id="{22D9254C-410A-B744-A985-6BB10A9BD60D}"/>
                </a:ext>
              </a:extLst>
            </p:cNvPr>
            <p:cNvGrpSpPr/>
            <p:nvPr/>
          </p:nvGrpSpPr>
          <p:grpSpPr>
            <a:xfrm>
              <a:off x="6375799" y="2229226"/>
              <a:ext cx="2005933" cy="199571"/>
              <a:chOff x="6375799" y="2229226"/>
              <a:chExt cx="2005933" cy="199571"/>
            </a:xfrm>
            <a:solidFill>
              <a:schemeClr val="bg1"/>
            </a:solidFill>
          </p:grpSpPr>
          <p:sp>
            <p:nvSpPr>
              <p:cNvPr id="16" name="Graphic 8">
                <a:extLst>
                  <a:ext uri="{FF2B5EF4-FFF2-40B4-BE49-F238E27FC236}">
                    <a16:creationId xmlns:a16="http://schemas.microsoft.com/office/drawing/2014/main" id="{EBEA0BD8-369C-4A4C-91F3-DC07E847000D}"/>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dirty="0"/>
              </a:p>
            </p:txBody>
          </p:sp>
          <p:sp>
            <p:nvSpPr>
              <p:cNvPr id="17" name="Graphic 8">
                <a:extLst>
                  <a:ext uri="{FF2B5EF4-FFF2-40B4-BE49-F238E27FC236}">
                    <a16:creationId xmlns:a16="http://schemas.microsoft.com/office/drawing/2014/main" id="{DE786125-BC92-754A-B9DE-3D586CCEC74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dirty="0"/>
              </a:p>
            </p:txBody>
          </p:sp>
          <p:sp>
            <p:nvSpPr>
              <p:cNvPr id="18" name="Graphic 8">
                <a:extLst>
                  <a:ext uri="{FF2B5EF4-FFF2-40B4-BE49-F238E27FC236}">
                    <a16:creationId xmlns:a16="http://schemas.microsoft.com/office/drawing/2014/main" id="{102CC490-336E-2E4E-8522-55A348F40AD8}"/>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19" name="Graphic 8">
                <a:extLst>
                  <a:ext uri="{FF2B5EF4-FFF2-40B4-BE49-F238E27FC236}">
                    <a16:creationId xmlns:a16="http://schemas.microsoft.com/office/drawing/2014/main" id="{3FFC3060-5C81-3143-B0B4-AAF367419226}"/>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sp>
            <p:nvSpPr>
              <p:cNvPr id="20" name="Graphic 8">
                <a:extLst>
                  <a:ext uri="{FF2B5EF4-FFF2-40B4-BE49-F238E27FC236}">
                    <a16:creationId xmlns:a16="http://schemas.microsoft.com/office/drawing/2014/main" id="{58AFC310-34A7-8746-8465-ACEAEE16E90A}"/>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dirty="0"/>
              </a:p>
            </p:txBody>
          </p:sp>
          <p:sp>
            <p:nvSpPr>
              <p:cNvPr id="21" name="Graphic 8">
                <a:extLst>
                  <a:ext uri="{FF2B5EF4-FFF2-40B4-BE49-F238E27FC236}">
                    <a16:creationId xmlns:a16="http://schemas.microsoft.com/office/drawing/2014/main" id="{333240E8-49D4-D042-B95B-A968A13D21D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22" name="Graphic 8">
                <a:extLst>
                  <a:ext uri="{FF2B5EF4-FFF2-40B4-BE49-F238E27FC236}">
                    <a16:creationId xmlns:a16="http://schemas.microsoft.com/office/drawing/2014/main" id="{9A1E1189-5496-9845-9EAA-5EF976B456AF}"/>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dirty="0"/>
              </a:p>
            </p:txBody>
          </p:sp>
          <p:sp>
            <p:nvSpPr>
              <p:cNvPr id="23" name="Graphic 8">
                <a:extLst>
                  <a:ext uri="{FF2B5EF4-FFF2-40B4-BE49-F238E27FC236}">
                    <a16:creationId xmlns:a16="http://schemas.microsoft.com/office/drawing/2014/main" id="{5CE5BC0D-9438-BC46-8CAB-C3D194D64CF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24" name="Graphic 8">
                <a:extLst>
                  <a:ext uri="{FF2B5EF4-FFF2-40B4-BE49-F238E27FC236}">
                    <a16:creationId xmlns:a16="http://schemas.microsoft.com/office/drawing/2014/main" id="{0E11D4CF-5A8F-1A45-B0C6-B0E6F0FAEC64}"/>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dirty="0"/>
              </a:p>
            </p:txBody>
          </p:sp>
          <p:sp>
            <p:nvSpPr>
              <p:cNvPr id="25" name="Graphic 8">
                <a:extLst>
                  <a:ext uri="{FF2B5EF4-FFF2-40B4-BE49-F238E27FC236}">
                    <a16:creationId xmlns:a16="http://schemas.microsoft.com/office/drawing/2014/main" id="{BEC1D1E0-EE54-D840-BF9E-B53CE453392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dirty="0"/>
              </a:p>
            </p:txBody>
          </p:sp>
          <p:sp>
            <p:nvSpPr>
              <p:cNvPr id="26" name="Graphic 8">
                <a:extLst>
                  <a:ext uri="{FF2B5EF4-FFF2-40B4-BE49-F238E27FC236}">
                    <a16:creationId xmlns:a16="http://schemas.microsoft.com/office/drawing/2014/main" id="{F8F5D221-F8C6-6444-8A17-3C36A117EFD1}"/>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dirty="0"/>
              </a:p>
            </p:txBody>
          </p:sp>
          <p:sp>
            <p:nvSpPr>
              <p:cNvPr id="27" name="Graphic 8">
                <a:extLst>
                  <a:ext uri="{FF2B5EF4-FFF2-40B4-BE49-F238E27FC236}">
                    <a16:creationId xmlns:a16="http://schemas.microsoft.com/office/drawing/2014/main" id="{0D10C17D-E014-1D46-8346-DC39DFD10D1C}"/>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dirty="0"/>
              </a:p>
            </p:txBody>
          </p:sp>
          <p:sp>
            <p:nvSpPr>
              <p:cNvPr id="28" name="Graphic 8">
                <a:extLst>
                  <a:ext uri="{FF2B5EF4-FFF2-40B4-BE49-F238E27FC236}">
                    <a16:creationId xmlns:a16="http://schemas.microsoft.com/office/drawing/2014/main" id="{C568974E-D1D4-134D-B632-17CC001A8C5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29" name="Graphic 8">
                <a:extLst>
                  <a:ext uri="{FF2B5EF4-FFF2-40B4-BE49-F238E27FC236}">
                    <a16:creationId xmlns:a16="http://schemas.microsoft.com/office/drawing/2014/main" id="{EF130A9C-064C-8544-93CA-FC9F94DB5CB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grpSp>
      </p:gr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v1]</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p:nvPr>
        </p:nvSpPr>
        <p:spPr>
          <a:xfrm>
            <a:off x="10486988" y="5470125"/>
            <a:ext cx="1224000" cy="864000"/>
          </a:xfrm>
        </p:spPr>
        <p:txBody>
          <a:bodyPr bIns="540000" anchor="ctr" anchorCtr="1"/>
          <a:lstStyle>
            <a:lvl1pPr>
              <a:defRPr sz="1000" b="0">
                <a:solidFill>
                  <a:schemeClr val="bg1"/>
                </a:solidFill>
              </a:defRPr>
            </a:lvl1pPr>
          </a:lstStyle>
          <a:p>
            <a:r>
              <a:rPr lang="en-US" dirty="0"/>
              <a:t>Click icon to add picture</a:t>
            </a:r>
            <a:endParaRPr lang="en-GB" dirty="0"/>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p:nvPr>
        </p:nvSpPr>
        <p:spPr>
          <a:xfrm>
            <a:off x="9067585" y="5470125"/>
            <a:ext cx="1224000" cy="864000"/>
          </a:xfrm>
        </p:spPr>
        <p:txBody>
          <a:bodyPr bIns="540000" anchor="ctr" anchorCtr="1"/>
          <a:lstStyle>
            <a:lvl1pPr>
              <a:defRPr sz="1000" b="0">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2667378626"/>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4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dirty="0"/>
              <a:t>[Content: 4 up]</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9" name="Content Placeholder 8">
            <a:extLst>
              <a:ext uri="{FF2B5EF4-FFF2-40B4-BE49-F238E27FC236}">
                <a16:creationId xmlns:a16="http://schemas.microsoft.com/office/drawing/2014/main" id="{AB63A01F-3862-E044-AE21-AF64A94B7643}"/>
              </a:ext>
            </a:extLst>
          </p:cNvPr>
          <p:cNvSpPr>
            <a:spLocks noGrp="1"/>
          </p:cNvSpPr>
          <p:nvPr>
            <p:ph sz="quarter" idx="13" hasCustomPrompt="1"/>
          </p:nvPr>
        </p:nvSpPr>
        <p:spPr>
          <a:xfrm>
            <a:off x="479425" y="2038350"/>
            <a:ext cx="2696400" cy="1695450"/>
          </a:xfrm>
        </p:spPr>
        <p:txBody>
          <a:bodyPr anchor="ctr" anchorCtr="1"/>
          <a:lstStyle>
            <a:lvl1pPr algn="ctr">
              <a:defRPr sz="1200" b="0"/>
            </a:lvl1pPr>
          </a:lstStyle>
          <a:p>
            <a:pPr lvl="0"/>
            <a:r>
              <a:rPr lang="en-GB" dirty="0"/>
              <a:t>Only use for a table, chart, Smart Art graphic, picture or movie by simply clicking on the relevant icon within the placeholder.</a:t>
            </a:r>
            <a:br>
              <a:rPr lang="en-GB" dirty="0"/>
            </a:br>
            <a:r>
              <a:rPr lang="en-GB" dirty="0"/>
              <a:t>STRICTLY NO BODY COPY.</a:t>
            </a:r>
          </a:p>
        </p:txBody>
      </p:sp>
      <p:sp>
        <p:nvSpPr>
          <p:cNvPr id="10" name="Content Placeholder 2">
            <a:extLst>
              <a:ext uri="{FF2B5EF4-FFF2-40B4-BE49-F238E27FC236}">
                <a16:creationId xmlns:a16="http://schemas.microsoft.com/office/drawing/2014/main" id="{AD5703A9-ECC4-BA41-A90D-0D45A32C79EF}"/>
              </a:ext>
            </a:extLst>
          </p:cNvPr>
          <p:cNvSpPr>
            <a:spLocks noGrp="1"/>
          </p:cNvSpPr>
          <p:nvPr>
            <p:ph idx="14" hasCustomPrompt="1"/>
          </p:nvPr>
        </p:nvSpPr>
        <p:spPr>
          <a:xfrm>
            <a:off x="3325008"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11" name="Content Placeholder 8">
            <a:extLst>
              <a:ext uri="{FF2B5EF4-FFF2-40B4-BE49-F238E27FC236}">
                <a16:creationId xmlns:a16="http://schemas.microsoft.com/office/drawing/2014/main" id="{00B9724E-1CCC-3A48-A5D3-644568A57741}"/>
              </a:ext>
            </a:extLst>
          </p:cNvPr>
          <p:cNvSpPr>
            <a:spLocks noGrp="1"/>
          </p:cNvSpPr>
          <p:nvPr>
            <p:ph sz="quarter" idx="15" hasCustomPrompt="1"/>
          </p:nvPr>
        </p:nvSpPr>
        <p:spPr>
          <a:xfrm>
            <a:off x="3325008" y="2038350"/>
            <a:ext cx="2696400" cy="1695450"/>
          </a:xfrm>
        </p:spPr>
        <p:txBody>
          <a:bodyPr anchor="ctr" anchorCtr="1"/>
          <a:lstStyle>
            <a:lvl1pPr algn="ctr">
              <a:defRPr sz="1200" b="0"/>
            </a:lvl1pPr>
          </a:lstStyle>
          <a:p>
            <a:pPr lvl="0"/>
            <a:r>
              <a:rPr lang="en-GB" dirty="0"/>
              <a:t>Only use for a table, chart, Smart Art graphic, picture or movie by simply clicking on the relevant icon within the placeholder.</a:t>
            </a:r>
            <a:br>
              <a:rPr lang="en-GB" dirty="0"/>
            </a:br>
            <a:r>
              <a:rPr lang="en-GB" dirty="0"/>
              <a:t>STRICTLY NO BODY COPY.</a:t>
            </a:r>
          </a:p>
        </p:txBody>
      </p:sp>
      <p:sp>
        <p:nvSpPr>
          <p:cNvPr id="12" name="Content Placeholder 2">
            <a:extLst>
              <a:ext uri="{FF2B5EF4-FFF2-40B4-BE49-F238E27FC236}">
                <a16:creationId xmlns:a16="http://schemas.microsoft.com/office/drawing/2014/main" id="{21B21249-2195-934B-B697-CF2E8CA4C357}"/>
              </a:ext>
            </a:extLst>
          </p:cNvPr>
          <p:cNvSpPr>
            <a:spLocks noGrp="1"/>
          </p:cNvSpPr>
          <p:nvPr>
            <p:ph idx="16" hasCustomPrompt="1"/>
          </p:nvPr>
        </p:nvSpPr>
        <p:spPr>
          <a:xfrm>
            <a:off x="6170591"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13" name="Content Placeholder 8">
            <a:extLst>
              <a:ext uri="{FF2B5EF4-FFF2-40B4-BE49-F238E27FC236}">
                <a16:creationId xmlns:a16="http://schemas.microsoft.com/office/drawing/2014/main" id="{2D5041F6-CE68-BA49-B331-CEADE4D13171}"/>
              </a:ext>
            </a:extLst>
          </p:cNvPr>
          <p:cNvSpPr>
            <a:spLocks noGrp="1"/>
          </p:cNvSpPr>
          <p:nvPr>
            <p:ph sz="quarter" idx="17" hasCustomPrompt="1"/>
          </p:nvPr>
        </p:nvSpPr>
        <p:spPr>
          <a:xfrm>
            <a:off x="6170591" y="2038350"/>
            <a:ext cx="2696400" cy="1695450"/>
          </a:xfrm>
        </p:spPr>
        <p:txBody>
          <a:bodyPr anchor="ctr" anchorCtr="1"/>
          <a:lstStyle>
            <a:lvl1pPr algn="ctr">
              <a:defRPr sz="1200" b="0"/>
            </a:lvl1pPr>
          </a:lstStyle>
          <a:p>
            <a:pPr lvl="0"/>
            <a:r>
              <a:rPr lang="en-GB" dirty="0"/>
              <a:t>Only use for a table, chart, Smart Art graphic, picture or movie by simply clicking on the relevant icon within the placeholder.</a:t>
            </a:r>
            <a:br>
              <a:rPr lang="en-GB" dirty="0"/>
            </a:br>
            <a:r>
              <a:rPr lang="en-GB" dirty="0"/>
              <a:t>STRICTLY NO BODY COPY.</a:t>
            </a:r>
          </a:p>
        </p:txBody>
      </p:sp>
      <p:sp>
        <p:nvSpPr>
          <p:cNvPr id="14" name="Content Placeholder 2">
            <a:extLst>
              <a:ext uri="{FF2B5EF4-FFF2-40B4-BE49-F238E27FC236}">
                <a16:creationId xmlns:a16="http://schemas.microsoft.com/office/drawing/2014/main" id="{2801663A-AD0C-734A-8CA6-2C6862B9E1B1}"/>
              </a:ext>
            </a:extLst>
          </p:cNvPr>
          <p:cNvSpPr>
            <a:spLocks noGrp="1"/>
          </p:cNvSpPr>
          <p:nvPr>
            <p:ph idx="18" hasCustomPrompt="1"/>
          </p:nvPr>
        </p:nvSpPr>
        <p:spPr>
          <a:xfrm>
            <a:off x="901617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15" name="Content Placeholder 8">
            <a:extLst>
              <a:ext uri="{FF2B5EF4-FFF2-40B4-BE49-F238E27FC236}">
                <a16:creationId xmlns:a16="http://schemas.microsoft.com/office/drawing/2014/main" id="{D73DA775-A26D-2B41-9F7D-1CECA0A3C2D6}"/>
              </a:ext>
            </a:extLst>
          </p:cNvPr>
          <p:cNvSpPr>
            <a:spLocks noGrp="1"/>
          </p:cNvSpPr>
          <p:nvPr>
            <p:ph sz="quarter" idx="19" hasCustomPrompt="1"/>
          </p:nvPr>
        </p:nvSpPr>
        <p:spPr>
          <a:xfrm>
            <a:off x="9016175" y="2038350"/>
            <a:ext cx="2696400" cy="1695450"/>
          </a:xfrm>
        </p:spPr>
        <p:txBody>
          <a:bodyPr anchor="ctr" anchorCtr="1"/>
          <a:lstStyle>
            <a:lvl1pPr algn="ctr">
              <a:defRPr sz="1200" b="0"/>
            </a:lvl1pPr>
          </a:lstStyle>
          <a:p>
            <a:pPr lvl="0"/>
            <a:r>
              <a:rPr lang="en-GB" dirty="0"/>
              <a:t>Only use for a table, chart, Smart Art graphic, picture or movie by simply clicking on the relevant icon within the placeholder.</a:t>
            </a:r>
            <a:br>
              <a:rPr lang="en-GB" dirty="0"/>
            </a:br>
            <a:r>
              <a:rPr lang="en-GB" dirty="0"/>
              <a:t>STRICTLY NO BODY COPY.</a:t>
            </a:r>
          </a:p>
        </p:txBody>
      </p:sp>
      <p:sp>
        <p:nvSpPr>
          <p:cNvPr id="4" name="Footer Placeholder 4">
            <a:extLst>
              <a:ext uri="{FF2B5EF4-FFF2-40B4-BE49-F238E27FC236}">
                <a16:creationId xmlns:a16="http://schemas.microsoft.com/office/drawing/2014/main" id="{EDD58015-D07F-B13F-3DB1-DD90D229CCAF}"/>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tx1"/>
                </a:solidFill>
              </a:defRPr>
            </a:lvl1pPr>
          </a:lstStyle>
          <a:p>
            <a:pPr algn="l" fontAlgn="base"/>
            <a:r>
              <a:rPr lang="en-GB" sz="900" b="0" i="0" dirty="0">
                <a:solidFill>
                  <a:srgbClr val="1A1F3E"/>
                </a:solidFill>
                <a:effectLst/>
                <a:latin typeface="+mj-lt"/>
              </a:rPr>
              <a:t>Unlocking the NHS’s social and economic potential: creating a productive system</a:t>
            </a:r>
          </a:p>
        </p:txBody>
      </p:sp>
    </p:spTree>
    <p:extLst>
      <p:ext uri="{BB962C8B-B14F-4D97-AF65-F5344CB8AC3E}">
        <p14:creationId xmlns:p14="http://schemas.microsoft.com/office/powerpoint/2010/main" val="3435294150"/>
      </p:ext>
    </p:extLst>
  </p:cSld>
  <p:clrMapOvr>
    <a:masterClrMapping/>
  </p:clrMapOvr>
  <p:extLst>
    <p:ext uri="{DCECCB84-F9BA-43D5-87BE-67443E8EF086}">
      <p15:sldGuideLst xmlns:p15="http://schemas.microsoft.com/office/powerpoint/2012/main">
        <p15:guide id="1" orient="horz" pos="4080" userDrawn="1">
          <p15:clr>
            <a:srgbClr val="FBAE40"/>
          </p15:clr>
        </p15:guide>
        <p15:guide id="3" orient="horz" pos="12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content: v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a:t>
            </a:fld>
            <a:endParaRPr lang="en-GB" dirty="0"/>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479425" y="468313"/>
            <a:ext cx="11233150" cy="5132387"/>
          </a:xfrm>
        </p:spPr>
        <p:txBody>
          <a:bodyPr lIns="2520000" rIns="2520000" bIns="2340000" anchor="ctr" anchorCtr="1"/>
          <a:lstStyle>
            <a:lvl1pPr algn="ctr">
              <a:defRPr sz="1400" b="0"/>
            </a:lvl1pPr>
          </a:lstStyle>
          <a:p>
            <a:pPr lvl="0"/>
            <a:r>
              <a:rPr lang="en-GB" dirty="0"/>
              <a:t>[Full page content: v1]</a:t>
            </a:r>
            <a:br>
              <a:rPr lang="en-GB" dirty="0"/>
            </a:br>
            <a:r>
              <a:rPr lang="en-GB" dirty="0"/>
              <a:t>Only use this placeholder for a table, chart, Smart Art graphic, picture or movie by simply clicking on the relevant icon within the placeholder.</a:t>
            </a:r>
            <a:br>
              <a:rPr lang="en-GB" dirty="0"/>
            </a:br>
            <a:br>
              <a:rPr lang="en-GB" dirty="0"/>
            </a:br>
            <a:r>
              <a:rPr lang="en-GB" dirty="0"/>
              <a:t>STRICTLY NO BODY COPY.</a:t>
            </a:r>
          </a:p>
        </p:txBody>
      </p:sp>
      <p:sp>
        <p:nvSpPr>
          <p:cNvPr id="2" name="Footer Placeholder 4">
            <a:extLst>
              <a:ext uri="{FF2B5EF4-FFF2-40B4-BE49-F238E27FC236}">
                <a16:creationId xmlns:a16="http://schemas.microsoft.com/office/drawing/2014/main" id="{F7209891-4F8F-D8FA-A54E-EDCCE51DBB45}"/>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tx1"/>
                </a:solidFill>
              </a:defRPr>
            </a:lvl1pPr>
          </a:lstStyle>
          <a:p>
            <a:pPr algn="l" fontAlgn="base"/>
            <a:r>
              <a:rPr lang="en-GB" sz="900" b="0" i="0" dirty="0">
                <a:solidFill>
                  <a:srgbClr val="1A1F3E"/>
                </a:solidFill>
                <a:effectLst/>
                <a:latin typeface="+mj-lt"/>
              </a:rPr>
              <a:t>Unlocking the NHS’s social and economic potential: creating a productive system</a:t>
            </a:r>
          </a:p>
        </p:txBody>
      </p:sp>
    </p:spTree>
    <p:extLst>
      <p:ext uri="{BB962C8B-B14F-4D97-AF65-F5344CB8AC3E}">
        <p14:creationId xmlns:p14="http://schemas.microsoft.com/office/powerpoint/2010/main" val="2659687417"/>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content: v2">
    <p:bg>
      <p:bgPr>
        <a:solidFill>
          <a:srgbClr val="121A3C"/>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lvl1pPr>
              <a:defRPr>
                <a:solidFill>
                  <a:schemeClr val="bg1"/>
                </a:solidFill>
              </a:defRPr>
            </a:lvl1pPr>
          </a:lstStyle>
          <a:p>
            <a:fld id="{FD15E2C3-2FDC-5443-A5D7-CEF7C1191BA7}" type="slidenum">
              <a:rPr lang="en-GB" smtClean="0"/>
              <a:pPr/>
              <a:t>‹#›</a:t>
            </a:fld>
            <a:endParaRPr lang="en-GB" dirty="0"/>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479425" y="468313"/>
            <a:ext cx="11233150" cy="5132387"/>
          </a:xfrm>
        </p:spPr>
        <p:txBody>
          <a:bodyPr lIns="2520000" rIns="2520000" bIns="2340000" anchor="ctr" anchorCtr="1"/>
          <a:lstStyle>
            <a:lvl1pPr algn="ctr">
              <a:defRPr sz="1400" b="0">
                <a:solidFill>
                  <a:schemeClr val="bg1"/>
                </a:solidFill>
              </a:defRPr>
            </a:lvl1pPr>
          </a:lstStyle>
          <a:p>
            <a:pPr lvl="0"/>
            <a:r>
              <a:rPr lang="en-GB" dirty="0"/>
              <a:t>[Full page content: v2]</a:t>
            </a:r>
            <a:br>
              <a:rPr lang="en-GB" dirty="0"/>
            </a:br>
            <a:r>
              <a:rPr lang="en-GB" dirty="0"/>
              <a:t>Only use this placeholder for a table, chart, Smart Art graphic, picture or movie by simply clicking on the relevant icon within the placeholder.</a:t>
            </a:r>
            <a:br>
              <a:rPr lang="en-GB" dirty="0"/>
            </a:br>
            <a:br>
              <a:rPr lang="en-GB" dirty="0"/>
            </a:br>
            <a:r>
              <a:rPr lang="en-GB" dirty="0"/>
              <a:t>STRICTLY NO BODY COPY.</a:t>
            </a:r>
          </a:p>
        </p:txBody>
      </p:sp>
      <p:sp>
        <p:nvSpPr>
          <p:cNvPr id="2" name="Footer Placeholder 4">
            <a:extLst>
              <a:ext uri="{FF2B5EF4-FFF2-40B4-BE49-F238E27FC236}">
                <a16:creationId xmlns:a16="http://schemas.microsoft.com/office/drawing/2014/main" id="{4353961C-1167-66F4-B333-AA0F748E9932}"/>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bg1"/>
                </a:solidFill>
              </a:defRPr>
            </a:lvl1pPr>
          </a:lstStyle>
          <a:p>
            <a:pPr fontAlgn="base"/>
            <a:r>
              <a:rPr lang="en-GB" dirty="0">
                <a:latin typeface="+mj-lt"/>
              </a:rPr>
              <a:t>Unlocking the NHS’s social and economic potential: creating a productive system</a:t>
            </a:r>
          </a:p>
        </p:txBody>
      </p:sp>
    </p:spTree>
    <p:extLst>
      <p:ext uri="{BB962C8B-B14F-4D97-AF65-F5344CB8AC3E}">
        <p14:creationId xmlns:p14="http://schemas.microsoft.com/office/powerpoint/2010/main" val="19273426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v1]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sp>
        <p:nvSpPr>
          <p:cNvPr id="7" name="Graphic 2">
            <a:extLst>
              <a:ext uri="{FF2B5EF4-FFF2-40B4-BE49-F238E27FC236}">
                <a16:creationId xmlns:a16="http://schemas.microsoft.com/office/drawing/2014/main" id="{BB84DE62-907D-D246-B815-3D81FAB92EFD}"/>
              </a:ext>
            </a:extLst>
          </p:cNvPr>
          <p:cNvSpPr/>
          <p:nvPr userDrawn="1"/>
        </p:nvSpPr>
        <p:spPr>
          <a:xfrm>
            <a:off x="5566891" y="-9000"/>
            <a:ext cx="6627507" cy="6876000"/>
          </a:xfrm>
          <a:custGeom>
            <a:avLst/>
            <a:gdLst>
              <a:gd name="connsiteX0" fmla="*/ 0 w 4969192"/>
              <a:gd name="connsiteY0" fmla="*/ 0 h 5143500"/>
              <a:gd name="connsiteX1" fmla="*/ 0 w 4969192"/>
              <a:gd name="connsiteY1" fmla="*/ 1905 h 5143500"/>
              <a:gd name="connsiteX2" fmla="*/ 2483167 w 4969192"/>
              <a:gd name="connsiteY2" fmla="*/ 2571750 h 5143500"/>
              <a:gd name="connsiteX3" fmla="*/ 0 w 4969192"/>
              <a:gd name="connsiteY3" fmla="*/ 5141595 h 5143500"/>
              <a:gd name="connsiteX4" fmla="*/ 0 w 4969192"/>
              <a:gd name="connsiteY4" fmla="*/ 5143500 h 5143500"/>
              <a:gd name="connsiteX5" fmla="*/ 4969193 w 4969192"/>
              <a:gd name="connsiteY5" fmla="*/ 5143500 h 5143500"/>
              <a:gd name="connsiteX6" fmla="*/ 4969193 w 4969192"/>
              <a:gd name="connsiteY6" fmla="*/ 0 h 5143500"/>
              <a:gd name="connsiteX7" fmla="*/ 0 w 4969192"/>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192" h="5143500">
                <a:moveTo>
                  <a:pt x="0" y="0"/>
                </a:moveTo>
                <a:lnTo>
                  <a:pt x="0" y="1905"/>
                </a:lnTo>
                <a:cubicBezTo>
                  <a:pt x="1379220" y="48578"/>
                  <a:pt x="2483167" y="1181100"/>
                  <a:pt x="2483167" y="2571750"/>
                </a:cubicBezTo>
                <a:cubicBezTo>
                  <a:pt x="2483167" y="3962400"/>
                  <a:pt x="1379220" y="5094923"/>
                  <a:pt x="0" y="5141595"/>
                </a:cubicBezTo>
                <a:lnTo>
                  <a:pt x="0" y="5143500"/>
                </a:lnTo>
                <a:lnTo>
                  <a:pt x="4969193" y="5143500"/>
                </a:lnTo>
                <a:lnTo>
                  <a:pt x="4969193" y="0"/>
                </a:lnTo>
                <a:lnTo>
                  <a:pt x="0" y="0"/>
                </a:lnTo>
                <a:close/>
              </a:path>
            </a:pathLst>
          </a:custGeom>
          <a:solidFill>
            <a:srgbClr val="88F2DD"/>
          </a:solidFill>
          <a:ln w="12700" cap="flat">
            <a:solidFill>
              <a:srgbClr val="88F2DD"/>
            </a:solidFill>
            <a:prstDash val="solid"/>
            <a:miter/>
          </a:ln>
        </p:spPr>
        <p:txBody>
          <a:bodyPr rtlCol="0" anchor="ctr"/>
          <a:lstStyle/>
          <a:p>
            <a:endParaRPr lang="en-GB" dirty="0"/>
          </a:p>
        </p:txBody>
      </p:sp>
      <p:sp>
        <p:nvSpPr>
          <p:cNvPr id="2" name="Footer Placeholder 4">
            <a:extLst>
              <a:ext uri="{FF2B5EF4-FFF2-40B4-BE49-F238E27FC236}">
                <a16:creationId xmlns:a16="http://schemas.microsoft.com/office/drawing/2014/main" id="{B6F938E0-1049-CCD9-D070-19B675AABA90}"/>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bg1"/>
                </a:solidFill>
              </a:defRPr>
            </a:lvl1pPr>
          </a:lstStyle>
          <a:p>
            <a:pPr fontAlgn="base"/>
            <a:r>
              <a:rPr lang="en-GB" dirty="0">
                <a:latin typeface="+mj-lt"/>
              </a:rPr>
              <a:t>Unlocking the NHS’s social and economic potential: creating a productive system</a:t>
            </a:r>
          </a:p>
        </p:txBody>
      </p:sp>
    </p:spTree>
    <p:extLst>
      <p:ext uri="{BB962C8B-B14F-4D97-AF65-F5344CB8AC3E}">
        <p14:creationId xmlns:p14="http://schemas.microsoft.com/office/powerpoint/2010/main" val="559338488"/>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4" name="Graphic 11">
            <a:extLst>
              <a:ext uri="{FF2B5EF4-FFF2-40B4-BE49-F238E27FC236}">
                <a16:creationId xmlns:a16="http://schemas.microsoft.com/office/drawing/2014/main" id="{C382491B-48AF-814A-A04B-E0A3FA2C8CEA}"/>
              </a:ext>
            </a:extLst>
          </p:cNvPr>
          <p:cNvSpPr/>
          <p:nvPr/>
        </p:nvSpPr>
        <p:spPr>
          <a:xfrm>
            <a:off x="7099300" y="2019300"/>
            <a:ext cx="5092700" cy="4838700"/>
          </a:xfrm>
          <a:custGeom>
            <a:avLst/>
            <a:gdLst>
              <a:gd name="connsiteX0" fmla="*/ 3849371 w 5092700"/>
              <a:gd name="connsiteY0" fmla="*/ 0 h 4838700"/>
              <a:gd name="connsiteX1" fmla="*/ 2540 w 5092700"/>
              <a:gd name="connsiteY1" fmla="*/ 3716020 h 4838700"/>
              <a:gd name="connsiteX2" fmla="*/ 0 w 5092700"/>
              <a:gd name="connsiteY2" fmla="*/ 3716020 h 4838700"/>
              <a:gd name="connsiteX3" fmla="*/ 0 w 5092700"/>
              <a:gd name="connsiteY3" fmla="*/ 4838700 h 4838700"/>
              <a:gd name="connsiteX4" fmla="*/ 5092700 w 5092700"/>
              <a:gd name="connsiteY4" fmla="*/ 4838700 h 4838700"/>
              <a:gd name="connsiteX5" fmla="*/ 5092700 w 5092700"/>
              <a:gd name="connsiteY5" fmla="*/ 205740 h 4838700"/>
              <a:gd name="connsiteX6" fmla="*/ 3849371 w 5092700"/>
              <a:gd name="connsiteY6" fmla="*/ 0 h 483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2700" h="4838700">
                <a:moveTo>
                  <a:pt x="3849371" y="0"/>
                </a:moveTo>
                <a:cubicBezTo>
                  <a:pt x="1767840" y="0"/>
                  <a:pt x="72390" y="1652270"/>
                  <a:pt x="2540" y="3716020"/>
                </a:cubicBezTo>
                <a:lnTo>
                  <a:pt x="0" y="3716020"/>
                </a:lnTo>
                <a:lnTo>
                  <a:pt x="0" y="4838700"/>
                </a:lnTo>
                <a:lnTo>
                  <a:pt x="5092700" y="4838700"/>
                </a:lnTo>
                <a:lnTo>
                  <a:pt x="5092700" y="205740"/>
                </a:lnTo>
                <a:cubicBezTo>
                  <a:pt x="4702811" y="72390"/>
                  <a:pt x="4284981" y="0"/>
                  <a:pt x="3849371" y="0"/>
                </a:cubicBezTo>
                <a:close/>
              </a:path>
            </a:pathLst>
          </a:custGeom>
          <a:solidFill>
            <a:srgbClr val="88F2DD"/>
          </a:solidFill>
          <a:ln w="12700" cap="flat">
            <a:solidFill>
              <a:srgbClr val="88F2DD"/>
            </a:solidFill>
            <a:prstDash val="solid"/>
            <a:miter/>
          </a:ln>
        </p:spPr>
        <p:txBody>
          <a:bodyPr rtlCol="0" anchor="ctr"/>
          <a:lstStyle/>
          <a:p>
            <a:endParaRPr lang="en-GB" dirty="0"/>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v2]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sp>
        <p:nvSpPr>
          <p:cNvPr id="2" name="Footer Placeholder 4">
            <a:extLst>
              <a:ext uri="{FF2B5EF4-FFF2-40B4-BE49-F238E27FC236}">
                <a16:creationId xmlns:a16="http://schemas.microsoft.com/office/drawing/2014/main" id="{20173945-0693-5F6F-372C-27D2A9F89F56}"/>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bg1"/>
                </a:solidFill>
              </a:defRPr>
            </a:lvl1pPr>
          </a:lstStyle>
          <a:p>
            <a:pPr fontAlgn="base"/>
            <a:r>
              <a:rPr lang="en-GB" dirty="0">
                <a:latin typeface="+mj-lt"/>
              </a:rPr>
              <a:t>Unlocking the NHS’s social and economic potential: creating a productive system</a:t>
            </a:r>
          </a:p>
        </p:txBody>
      </p:sp>
    </p:spTree>
    <p:extLst>
      <p:ext uri="{BB962C8B-B14F-4D97-AF65-F5344CB8AC3E}">
        <p14:creationId xmlns:p14="http://schemas.microsoft.com/office/powerpoint/2010/main" val="475379238"/>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88F2DD"/>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v3]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sp>
        <p:nvSpPr>
          <p:cNvPr id="7" name="Graphic 2">
            <a:extLst>
              <a:ext uri="{FF2B5EF4-FFF2-40B4-BE49-F238E27FC236}">
                <a16:creationId xmlns:a16="http://schemas.microsoft.com/office/drawing/2014/main" id="{17E418ED-8E69-6740-9A50-5D5616AEAF4B}"/>
              </a:ext>
            </a:extLst>
          </p:cNvPr>
          <p:cNvSpPr/>
          <p:nvPr/>
        </p:nvSpPr>
        <p:spPr>
          <a:xfrm>
            <a:off x="8785228" y="3449433"/>
            <a:ext cx="3429337" cy="3429337"/>
          </a:xfrm>
          <a:custGeom>
            <a:avLst/>
            <a:gdLst>
              <a:gd name="connsiteX0" fmla="*/ 0 w 3429337"/>
              <a:gd name="connsiteY0" fmla="*/ 3429338 h 3429337"/>
              <a:gd name="connsiteX1" fmla="*/ 0 w 3429337"/>
              <a:gd name="connsiteY1" fmla="*/ 3429338 h 3429337"/>
              <a:gd name="connsiteX2" fmla="*/ 3429338 w 3429337"/>
              <a:gd name="connsiteY2" fmla="*/ 3429338 h 3429337"/>
              <a:gd name="connsiteX3" fmla="*/ 3429338 w 3429337"/>
              <a:gd name="connsiteY3" fmla="*/ 0 h 3429337"/>
              <a:gd name="connsiteX4" fmla="*/ 3429338 w 3429337"/>
              <a:gd name="connsiteY4" fmla="*/ 0 h 3429337"/>
              <a:gd name="connsiteX5" fmla="*/ 0 w 3429337"/>
              <a:gd name="connsiteY5" fmla="*/ 3429338 h 342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337" h="3429337">
                <a:moveTo>
                  <a:pt x="0" y="3429338"/>
                </a:moveTo>
                <a:lnTo>
                  <a:pt x="0" y="3429338"/>
                </a:lnTo>
                <a:lnTo>
                  <a:pt x="3429338" y="3429338"/>
                </a:lnTo>
                <a:lnTo>
                  <a:pt x="3429338" y="0"/>
                </a:lnTo>
                <a:lnTo>
                  <a:pt x="3429338" y="0"/>
                </a:lnTo>
                <a:cubicBezTo>
                  <a:pt x="3429338" y="1893757"/>
                  <a:pt x="1893757" y="3429338"/>
                  <a:pt x="0" y="3429338"/>
                </a:cubicBezTo>
                <a:close/>
              </a:path>
            </a:pathLst>
          </a:custGeom>
          <a:solidFill>
            <a:srgbClr val="121A3C"/>
          </a:solidFill>
          <a:ln w="12700" cap="flat">
            <a:solidFill>
              <a:srgbClr val="121A3C"/>
            </a:solidFill>
            <a:prstDash val="solid"/>
            <a:miter/>
          </a:ln>
        </p:spPr>
        <p:txBody>
          <a:bodyPr rtlCol="0" anchor="ctr"/>
          <a:lstStyle/>
          <a:p>
            <a:endParaRPr lang="en-GB" dirty="0"/>
          </a:p>
        </p:txBody>
      </p:sp>
      <p:sp>
        <p:nvSpPr>
          <p:cNvPr id="2" name="Footer Placeholder 4">
            <a:extLst>
              <a:ext uri="{FF2B5EF4-FFF2-40B4-BE49-F238E27FC236}">
                <a16:creationId xmlns:a16="http://schemas.microsoft.com/office/drawing/2014/main" id="{A81D6761-FEB9-53C8-C351-5654EFA5DA20}"/>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tx1"/>
                </a:solidFill>
              </a:defRPr>
            </a:lvl1pPr>
          </a:lstStyle>
          <a:p>
            <a:pPr algn="l" fontAlgn="base"/>
            <a:r>
              <a:rPr lang="en-GB" sz="900" b="0" i="0" dirty="0">
                <a:solidFill>
                  <a:srgbClr val="1A1F3E"/>
                </a:solidFill>
                <a:effectLst/>
                <a:latin typeface="+mj-lt"/>
              </a:rPr>
              <a:t>Unlocking the NHS’s social and economic potential: creating a productive system</a:t>
            </a:r>
          </a:p>
        </p:txBody>
      </p:sp>
    </p:spTree>
    <p:extLst>
      <p:ext uri="{BB962C8B-B14F-4D97-AF65-F5344CB8AC3E}">
        <p14:creationId xmlns:p14="http://schemas.microsoft.com/office/powerpoint/2010/main" val="3179024907"/>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dirty="0"/>
              <a:t>[Title only: v1]</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3" name="Footer Placeholder 4">
            <a:extLst>
              <a:ext uri="{FF2B5EF4-FFF2-40B4-BE49-F238E27FC236}">
                <a16:creationId xmlns:a16="http://schemas.microsoft.com/office/drawing/2014/main" id="{4884FD64-8A63-4E3D-6F2D-B48D7DF471D5}"/>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tx1"/>
                </a:solidFill>
              </a:defRPr>
            </a:lvl1pPr>
          </a:lstStyle>
          <a:p>
            <a:pPr algn="l" fontAlgn="base"/>
            <a:r>
              <a:rPr lang="en-GB" sz="900" b="0" i="0" dirty="0">
                <a:solidFill>
                  <a:srgbClr val="1A1F3E"/>
                </a:solidFill>
                <a:effectLst/>
                <a:latin typeface="+mj-lt"/>
              </a:rPr>
              <a:t>Unlocking the NHS’s social and economic potential: creating a productive system</a:t>
            </a:r>
          </a:p>
        </p:txBody>
      </p:sp>
    </p:spTree>
    <p:extLst>
      <p:ext uri="{BB962C8B-B14F-4D97-AF65-F5344CB8AC3E}">
        <p14:creationId xmlns:p14="http://schemas.microsoft.com/office/powerpoint/2010/main" val="268155835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accent1"/>
                </a:solidFill>
              </a:defRPr>
            </a:lvl1pPr>
          </a:lstStyle>
          <a:p>
            <a:r>
              <a:rPr lang="en-GB" dirty="0"/>
              <a:t>[Title only: v2]</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dirty="0"/>
          </a:p>
        </p:txBody>
      </p:sp>
      <p:sp>
        <p:nvSpPr>
          <p:cNvPr id="3" name="Footer Placeholder 4">
            <a:extLst>
              <a:ext uri="{FF2B5EF4-FFF2-40B4-BE49-F238E27FC236}">
                <a16:creationId xmlns:a16="http://schemas.microsoft.com/office/drawing/2014/main" id="{907739DD-5113-D80D-CA0C-F92901ACB53A}"/>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bg1"/>
                </a:solidFill>
              </a:defRPr>
            </a:lvl1pPr>
          </a:lstStyle>
          <a:p>
            <a:pPr fontAlgn="base"/>
            <a:r>
              <a:rPr lang="en-GB" dirty="0">
                <a:latin typeface="+mj-lt"/>
              </a:rPr>
              <a:t>Unlocking the NHS’s social and economic potential: creating a productive system</a:t>
            </a:r>
          </a:p>
        </p:txBody>
      </p:sp>
    </p:spTree>
    <p:extLst>
      <p:ext uri="{BB962C8B-B14F-4D97-AF65-F5344CB8AC3E}">
        <p14:creationId xmlns:p14="http://schemas.microsoft.com/office/powerpoint/2010/main" val="721584403"/>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v3">
    <p:bg>
      <p:bgPr>
        <a:solidFill>
          <a:srgbClr val="88F2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dirty="0"/>
              <a:t>[Title only: v3]</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215A29E0-F0D1-A33A-1239-D38512FC0B90}"/>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tx1"/>
                </a:solidFill>
              </a:defRPr>
            </a:lvl1pPr>
          </a:lstStyle>
          <a:p>
            <a:pPr algn="l" fontAlgn="base"/>
            <a:r>
              <a:rPr lang="en-GB" sz="900" b="0" i="0" dirty="0">
                <a:solidFill>
                  <a:srgbClr val="1A1F3E"/>
                </a:solidFill>
                <a:effectLst/>
                <a:latin typeface="+mj-lt"/>
              </a:rPr>
              <a:t>Unlocking the NHS’s social and economic potential: creating a productive system</a:t>
            </a:r>
          </a:p>
        </p:txBody>
      </p:sp>
    </p:spTree>
    <p:extLst>
      <p:ext uri="{BB962C8B-B14F-4D97-AF65-F5344CB8AC3E}">
        <p14:creationId xmlns:p14="http://schemas.microsoft.com/office/powerpoint/2010/main" val="353961634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1">
    <p:bg>
      <p:bgPr>
        <a:solidFill>
          <a:srgbClr val="121A3C"/>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bg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[Thank you/End slide: v1]</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dirty="0"/>
              <a:t>&lt;Address line 1&gt;</a:t>
            </a:r>
          </a:p>
          <a:p>
            <a:pPr lvl="2"/>
            <a:r>
              <a:rPr lang="en-GB" dirty="0"/>
              <a:t>&lt;Address line 2&gt;</a:t>
            </a:r>
          </a:p>
          <a:p>
            <a:pPr lvl="3"/>
            <a:r>
              <a:rPr lang="en-GB" dirty="0"/>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dirty="0"/>
              <a:t>&lt;Telephone No.&gt;</a:t>
            </a:r>
          </a:p>
          <a:p>
            <a:pPr lvl="2"/>
            <a:r>
              <a:rPr lang="en-GB" dirty="0"/>
              <a:t>&lt;Website&gt;</a:t>
            </a:r>
          </a:p>
          <a:p>
            <a:pPr lvl="3"/>
            <a:r>
              <a:rPr lang="en-GB" dirty="0"/>
              <a:t>&lt;Email&gt;</a:t>
            </a:r>
          </a:p>
        </p:txBody>
      </p:sp>
      <p:grpSp>
        <p:nvGrpSpPr>
          <p:cNvPr id="12" name="Group 11">
            <a:extLst>
              <a:ext uri="{FF2B5EF4-FFF2-40B4-BE49-F238E27FC236}">
                <a16:creationId xmlns:a16="http://schemas.microsoft.com/office/drawing/2014/main" id="{41DD92FC-BDAA-CB40-9B49-F4E18A30EE9B}"/>
              </a:ext>
            </a:extLst>
          </p:cNvPr>
          <p:cNvGrpSpPr>
            <a:grpSpLocks noChangeAspect="1"/>
          </p:cNvGrpSpPr>
          <p:nvPr userDrawn="1"/>
        </p:nvGrpSpPr>
        <p:grpSpPr>
          <a:xfrm>
            <a:off x="473025" y="5977403"/>
            <a:ext cx="2851200" cy="402766"/>
            <a:chOff x="5336421" y="2111701"/>
            <a:chExt cx="3045311" cy="430187"/>
          </a:xfrm>
        </p:grpSpPr>
        <p:grpSp>
          <p:nvGrpSpPr>
            <p:cNvPr id="13" name="Graphic 8">
              <a:extLst>
                <a:ext uri="{FF2B5EF4-FFF2-40B4-BE49-F238E27FC236}">
                  <a16:creationId xmlns:a16="http://schemas.microsoft.com/office/drawing/2014/main" id="{7163335F-F166-FF46-AD0D-DA1FC33041E3}"/>
                </a:ext>
              </a:extLst>
            </p:cNvPr>
            <p:cNvGrpSpPr/>
            <p:nvPr/>
          </p:nvGrpSpPr>
          <p:grpSpPr>
            <a:xfrm>
              <a:off x="5336421" y="2111701"/>
              <a:ext cx="529619" cy="430187"/>
              <a:chOff x="5336421" y="2111701"/>
              <a:chExt cx="529619" cy="430187"/>
            </a:xfrm>
          </p:grpSpPr>
          <p:sp>
            <p:nvSpPr>
              <p:cNvPr id="31" name="Graphic 8">
                <a:extLst>
                  <a:ext uri="{FF2B5EF4-FFF2-40B4-BE49-F238E27FC236}">
                    <a16:creationId xmlns:a16="http://schemas.microsoft.com/office/drawing/2014/main" id="{1116BD05-A5A3-7041-ABE5-1247AD0EB620}"/>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dirty="0"/>
              </a:p>
            </p:txBody>
          </p:sp>
          <p:sp>
            <p:nvSpPr>
              <p:cNvPr id="32" name="Graphic 8">
                <a:extLst>
                  <a:ext uri="{FF2B5EF4-FFF2-40B4-BE49-F238E27FC236}">
                    <a16:creationId xmlns:a16="http://schemas.microsoft.com/office/drawing/2014/main" id="{279BF34C-AE90-0B42-8FAE-2F44DFC95072}"/>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dirty="0"/>
              </a:p>
            </p:txBody>
          </p:sp>
        </p:grpSp>
        <p:sp>
          <p:nvSpPr>
            <p:cNvPr id="14" name="Graphic 8">
              <a:extLst>
                <a:ext uri="{FF2B5EF4-FFF2-40B4-BE49-F238E27FC236}">
                  <a16:creationId xmlns:a16="http://schemas.microsoft.com/office/drawing/2014/main" id="{956EF2FA-9A71-D847-AC48-27C2185DCB0A}"/>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dirty="0"/>
            </a:p>
          </p:txBody>
        </p:sp>
        <p:sp>
          <p:nvSpPr>
            <p:cNvPr id="15" name="Graphic 8">
              <a:extLst>
                <a:ext uri="{FF2B5EF4-FFF2-40B4-BE49-F238E27FC236}">
                  <a16:creationId xmlns:a16="http://schemas.microsoft.com/office/drawing/2014/main" id="{3C76BCBB-43ED-C24D-949C-FA6245FBEEC9}"/>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dirty="0"/>
            </a:p>
          </p:txBody>
        </p:sp>
        <p:grpSp>
          <p:nvGrpSpPr>
            <p:cNvPr id="16" name="Graphic 8">
              <a:extLst>
                <a:ext uri="{FF2B5EF4-FFF2-40B4-BE49-F238E27FC236}">
                  <a16:creationId xmlns:a16="http://schemas.microsoft.com/office/drawing/2014/main" id="{6031A51F-8CD8-0C47-8001-05D7B909B080}"/>
                </a:ext>
              </a:extLst>
            </p:cNvPr>
            <p:cNvGrpSpPr/>
            <p:nvPr/>
          </p:nvGrpSpPr>
          <p:grpSpPr>
            <a:xfrm>
              <a:off x="6375799" y="2229226"/>
              <a:ext cx="2005933" cy="199571"/>
              <a:chOff x="6375799" y="2229226"/>
              <a:chExt cx="2005933" cy="199571"/>
            </a:xfrm>
            <a:solidFill>
              <a:schemeClr val="bg1"/>
            </a:solidFill>
          </p:grpSpPr>
          <p:sp>
            <p:nvSpPr>
              <p:cNvPr id="17" name="Graphic 8">
                <a:extLst>
                  <a:ext uri="{FF2B5EF4-FFF2-40B4-BE49-F238E27FC236}">
                    <a16:creationId xmlns:a16="http://schemas.microsoft.com/office/drawing/2014/main" id="{70D903B3-1F8F-6446-B533-FDD010A2BD57}"/>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dirty="0"/>
              </a:p>
            </p:txBody>
          </p:sp>
          <p:sp>
            <p:nvSpPr>
              <p:cNvPr id="18" name="Graphic 8">
                <a:extLst>
                  <a:ext uri="{FF2B5EF4-FFF2-40B4-BE49-F238E27FC236}">
                    <a16:creationId xmlns:a16="http://schemas.microsoft.com/office/drawing/2014/main" id="{54A679BC-88EC-B249-B787-8FD4608B71FA}"/>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dirty="0"/>
              </a:p>
            </p:txBody>
          </p:sp>
          <p:sp>
            <p:nvSpPr>
              <p:cNvPr id="19" name="Graphic 8">
                <a:extLst>
                  <a:ext uri="{FF2B5EF4-FFF2-40B4-BE49-F238E27FC236}">
                    <a16:creationId xmlns:a16="http://schemas.microsoft.com/office/drawing/2014/main" id="{F7D9CDFA-91AC-754E-8FCD-62C0EF38055A}"/>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20" name="Graphic 8">
                <a:extLst>
                  <a:ext uri="{FF2B5EF4-FFF2-40B4-BE49-F238E27FC236}">
                    <a16:creationId xmlns:a16="http://schemas.microsoft.com/office/drawing/2014/main" id="{E94E9444-9628-3942-B2CD-2808B0560F41}"/>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sp>
            <p:nvSpPr>
              <p:cNvPr id="21" name="Graphic 8">
                <a:extLst>
                  <a:ext uri="{FF2B5EF4-FFF2-40B4-BE49-F238E27FC236}">
                    <a16:creationId xmlns:a16="http://schemas.microsoft.com/office/drawing/2014/main" id="{1C8AD260-F333-D34E-9FA6-2451EBE158F9}"/>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dirty="0"/>
              </a:p>
            </p:txBody>
          </p:sp>
          <p:sp>
            <p:nvSpPr>
              <p:cNvPr id="22" name="Graphic 8">
                <a:extLst>
                  <a:ext uri="{FF2B5EF4-FFF2-40B4-BE49-F238E27FC236}">
                    <a16:creationId xmlns:a16="http://schemas.microsoft.com/office/drawing/2014/main" id="{362578CE-6209-5941-AD92-75C485B27725}"/>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23" name="Graphic 8">
                <a:extLst>
                  <a:ext uri="{FF2B5EF4-FFF2-40B4-BE49-F238E27FC236}">
                    <a16:creationId xmlns:a16="http://schemas.microsoft.com/office/drawing/2014/main" id="{1ADBDF34-3B98-F54F-A1A8-5AE7BEC6977E}"/>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dirty="0"/>
              </a:p>
            </p:txBody>
          </p:sp>
          <p:sp>
            <p:nvSpPr>
              <p:cNvPr id="24" name="Graphic 8">
                <a:extLst>
                  <a:ext uri="{FF2B5EF4-FFF2-40B4-BE49-F238E27FC236}">
                    <a16:creationId xmlns:a16="http://schemas.microsoft.com/office/drawing/2014/main" id="{16539468-855F-8041-98D8-A28A000E241A}"/>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25" name="Graphic 8">
                <a:extLst>
                  <a:ext uri="{FF2B5EF4-FFF2-40B4-BE49-F238E27FC236}">
                    <a16:creationId xmlns:a16="http://schemas.microsoft.com/office/drawing/2014/main" id="{D7F7C5AA-64B1-8D4A-8CA8-E284A2DAF72F}"/>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dirty="0"/>
              </a:p>
            </p:txBody>
          </p:sp>
          <p:sp>
            <p:nvSpPr>
              <p:cNvPr id="26" name="Graphic 8">
                <a:extLst>
                  <a:ext uri="{FF2B5EF4-FFF2-40B4-BE49-F238E27FC236}">
                    <a16:creationId xmlns:a16="http://schemas.microsoft.com/office/drawing/2014/main" id="{CB3AFA0C-4F09-6F48-A002-7F70C4AEA196}"/>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dirty="0"/>
              </a:p>
            </p:txBody>
          </p:sp>
          <p:sp>
            <p:nvSpPr>
              <p:cNvPr id="27" name="Graphic 8">
                <a:extLst>
                  <a:ext uri="{FF2B5EF4-FFF2-40B4-BE49-F238E27FC236}">
                    <a16:creationId xmlns:a16="http://schemas.microsoft.com/office/drawing/2014/main" id="{AC3E1165-2781-0449-ADE2-8D357383790D}"/>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dirty="0"/>
              </a:p>
            </p:txBody>
          </p:sp>
          <p:sp>
            <p:nvSpPr>
              <p:cNvPr id="28" name="Graphic 8">
                <a:extLst>
                  <a:ext uri="{FF2B5EF4-FFF2-40B4-BE49-F238E27FC236}">
                    <a16:creationId xmlns:a16="http://schemas.microsoft.com/office/drawing/2014/main" id="{03FCAA1D-FC58-8D4A-A4DA-37329BEAB5BF}"/>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dirty="0"/>
              </a:p>
            </p:txBody>
          </p:sp>
          <p:sp>
            <p:nvSpPr>
              <p:cNvPr id="29" name="Graphic 8">
                <a:extLst>
                  <a:ext uri="{FF2B5EF4-FFF2-40B4-BE49-F238E27FC236}">
                    <a16:creationId xmlns:a16="http://schemas.microsoft.com/office/drawing/2014/main" id="{E16CB6DB-ACEC-F34C-A32D-362EE246FDE3}"/>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30" name="Graphic 8">
                <a:extLst>
                  <a:ext uri="{FF2B5EF4-FFF2-40B4-BE49-F238E27FC236}">
                    <a16:creationId xmlns:a16="http://schemas.microsoft.com/office/drawing/2014/main" id="{927ED89B-5CE2-CC42-BBC1-54900444F696}"/>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grpSp>
      </p:gr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606572"/>
      </p:ext>
    </p:extLst>
  </p:cSld>
  <p:clrMapOvr>
    <a:masterClrMapping/>
  </p:clrMapOvr>
  <p:extLst>
    <p:ext uri="{DCECCB84-F9BA-43D5-87BE-67443E8EF086}">
      <p15:sldGuideLst xmlns:p15="http://schemas.microsoft.com/office/powerpoint/2012/main">
        <p15:guide id="1" orient="horz" pos="401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35" name="Graphic 2">
            <a:extLst>
              <a:ext uri="{FF2B5EF4-FFF2-40B4-BE49-F238E27FC236}">
                <a16:creationId xmlns:a16="http://schemas.microsoft.com/office/drawing/2014/main" id="{C69A0FE1-A499-FD4D-A427-CB7AE62BF2D7}"/>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6CCB8"/>
          </a:solidFill>
          <a:ln w="12700" cap="flat">
            <a:solidFill>
              <a:srgbClr val="26CCB8"/>
            </a:solidFill>
            <a:prstDash val="solid"/>
            <a:miter/>
          </a:ln>
        </p:spPr>
        <p:txBody>
          <a:bodyPr rtlCol="0" anchor="ctr"/>
          <a:lstStyle/>
          <a:p>
            <a:endParaRPr lang="en-GB" dirty="0"/>
          </a:p>
        </p:txBody>
      </p:sp>
      <p:sp>
        <p:nvSpPr>
          <p:cNvPr id="33" name="Graphic 2">
            <a:extLst>
              <a:ext uri="{FF2B5EF4-FFF2-40B4-BE49-F238E27FC236}">
                <a16:creationId xmlns:a16="http://schemas.microsoft.com/office/drawing/2014/main" id="{3276A145-86EC-C44F-8FA4-800406391D4B}"/>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dirty="0"/>
          </a:p>
        </p:txBody>
      </p:sp>
      <p:grpSp>
        <p:nvGrpSpPr>
          <p:cNvPr id="4" name="Group 3">
            <a:extLst>
              <a:ext uri="{FF2B5EF4-FFF2-40B4-BE49-F238E27FC236}">
                <a16:creationId xmlns:a16="http://schemas.microsoft.com/office/drawing/2014/main" id="{C694D71C-78A3-1B4C-8ED5-916B8F56728D}"/>
              </a:ext>
            </a:extLst>
          </p:cNvPr>
          <p:cNvGrpSpPr/>
          <p:nvPr userDrawn="1"/>
        </p:nvGrpSpPr>
        <p:grpSpPr>
          <a:xfrm>
            <a:off x="8859788" y="468313"/>
            <a:ext cx="2851200" cy="402766"/>
            <a:chOff x="8859788" y="468313"/>
            <a:chExt cx="2851200" cy="402766"/>
          </a:xfrm>
        </p:grpSpPr>
        <p:grpSp>
          <p:nvGrpSpPr>
            <p:cNvPr id="10" name="Graphic 8">
              <a:extLst>
                <a:ext uri="{FF2B5EF4-FFF2-40B4-BE49-F238E27FC236}">
                  <a16:creationId xmlns:a16="http://schemas.microsoft.com/office/drawing/2014/main" id="{F468096E-CE2E-2B44-BF34-03A56FE1E118}"/>
                </a:ext>
              </a:extLst>
            </p:cNvPr>
            <p:cNvGrpSpPr/>
            <p:nvPr/>
          </p:nvGrpSpPr>
          <p:grpSpPr>
            <a:xfrm>
              <a:off x="8859788" y="468313"/>
              <a:ext cx="495861" cy="402766"/>
              <a:chOff x="5336421" y="2111701"/>
              <a:chExt cx="529619" cy="430187"/>
            </a:xfrm>
          </p:grpSpPr>
          <p:sp>
            <p:nvSpPr>
              <p:cNvPr id="11" name="Graphic 8">
                <a:extLst>
                  <a:ext uri="{FF2B5EF4-FFF2-40B4-BE49-F238E27FC236}">
                    <a16:creationId xmlns:a16="http://schemas.microsoft.com/office/drawing/2014/main" id="{71293D48-3D25-324C-8D45-CAEAF56B5E4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dirty="0"/>
              </a:p>
            </p:txBody>
          </p:sp>
          <p:sp>
            <p:nvSpPr>
              <p:cNvPr id="12" name="Graphic 8">
                <a:extLst>
                  <a:ext uri="{FF2B5EF4-FFF2-40B4-BE49-F238E27FC236}">
                    <a16:creationId xmlns:a16="http://schemas.microsoft.com/office/drawing/2014/main" id="{B39A51DA-90F5-FB41-B1E0-A26FC86FE55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dirty="0"/>
              </a:p>
            </p:txBody>
          </p:sp>
        </p:grpSp>
        <p:sp>
          <p:nvSpPr>
            <p:cNvPr id="13" name="Graphic 8">
              <a:extLst>
                <a:ext uri="{FF2B5EF4-FFF2-40B4-BE49-F238E27FC236}">
                  <a16:creationId xmlns:a16="http://schemas.microsoft.com/office/drawing/2014/main" id="{D28EF34A-F0C3-7547-B770-C7C7FBC69EBC}"/>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dirty="0"/>
            </a:p>
          </p:txBody>
        </p:sp>
        <p:sp>
          <p:nvSpPr>
            <p:cNvPr id="14" name="Graphic 8">
              <a:extLst>
                <a:ext uri="{FF2B5EF4-FFF2-40B4-BE49-F238E27FC236}">
                  <a16:creationId xmlns:a16="http://schemas.microsoft.com/office/drawing/2014/main" id="{6EEBBD83-0EB9-C847-BF46-729BC4A36137}"/>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dirty="0"/>
            </a:p>
          </p:txBody>
        </p:sp>
        <p:grpSp>
          <p:nvGrpSpPr>
            <p:cNvPr id="15" name="Graphic 8">
              <a:extLst>
                <a:ext uri="{FF2B5EF4-FFF2-40B4-BE49-F238E27FC236}">
                  <a16:creationId xmlns:a16="http://schemas.microsoft.com/office/drawing/2014/main" id="{22D9254C-410A-B744-A985-6BB10A9BD60D}"/>
                </a:ext>
              </a:extLst>
            </p:cNvPr>
            <p:cNvGrpSpPr/>
            <p:nvPr/>
          </p:nvGrpSpPr>
          <p:grpSpPr>
            <a:xfrm>
              <a:off x="9832915" y="578347"/>
              <a:ext cx="1878073" cy="186850"/>
              <a:chOff x="6375799" y="2229226"/>
              <a:chExt cx="2005933" cy="199571"/>
            </a:xfrm>
            <a:solidFill>
              <a:schemeClr val="tx1"/>
            </a:solidFill>
          </p:grpSpPr>
          <p:sp>
            <p:nvSpPr>
              <p:cNvPr id="16" name="Graphic 8">
                <a:extLst>
                  <a:ext uri="{FF2B5EF4-FFF2-40B4-BE49-F238E27FC236}">
                    <a16:creationId xmlns:a16="http://schemas.microsoft.com/office/drawing/2014/main" id="{EBEA0BD8-369C-4A4C-91F3-DC07E847000D}"/>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dirty="0"/>
              </a:p>
            </p:txBody>
          </p:sp>
          <p:sp>
            <p:nvSpPr>
              <p:cNvPr id="17" name="Graphic 8">
                <a:extLst>
                  <a:ext uri="{FF2B5EF4-FFF2-40B4-BE49-F238E27FC236}">
                    <a16:creationId xmlns:a16="http://schemas.microsoft.com/office/drawing/2014/main" id="{DE786125-BC92-754A-B9DE-3D586CCEC74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dirty="0"/>
              </a:p>
            </p:txBody>
          </p:sp>
          <p:sp>
            <p:nvSpPr>
              <p:cNvPr id="18" name="Graphic 8">
                <a:extLst>
                  <a:ext uri="{FF2B5EF4-FFF2-40B4-BE49-F238E27FC236}">
                    <a16:creationId xmlns:a16="http://schemas.microsoft.com/office/drawing/2014/main" id="{102CC490-336E-2E4E-8522-55A348F40AD8}"/>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19" name="Graphic 8">
                <a:extLst>
                  <a:ext uri="{FF2B5EF4-FFF2-40B4-BE49-F238E27FC236}">
                    <a16:creationId xmlns:a16="http://schemas.microsoft.com/office/drawing/2014/main" id="{3FFC3060-5C81-3143-B0B4-AAF367419226}"/>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sp>
            <p:nvSpPr>
              <p:cNvPr id="20" name="Graphic 8">
                <a:extLst>
                  <a:ext uri="{FF2B5EF4-FFF2-40B4-BE49-F238E27FC236}">
                    <a16:creationId xmlns:a16="http://schemas.microsoft.com/office/drawing/2014/main" id="{58AFC310-34A7-8746-8465-ACEAEE16E90A}"/>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dirty="0"/>
              </a:p>
            </p:txBody>
          </p:sp>
          <p:sp>
            <p:nvSpPr>
              <p:cNvPr id="21" name="Graphic 8">
                <a:extLst>
                  <a:ext uri="{FF2B5EF4-FFF2-40B4-BE49-F238E27FC236}">
                    <a16:creationId xmlns:a16="http://schemas.microsoft.com/office/drawing/2014/main" id="{333240E8-49D4-D042-B95B-A968A13D21D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22" name="Graphic 8">
                <a:extLst>
                  <a:ext uri="{FF2B5EF4-FFF2-40B4-BE49-F238E27FC236}">
                    <a16:creationId xmlns:a16="http://schemas.microsoft.com/office/drawing/2014/main" id="{9A1E1189-5496-9845-9EAA-5EF976B456AF}"/>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dirty="0"/>
              </a:p>
            </p:txBody>
          </p:sp>
          <p:sp>
            <p:nvSpPr>
              <p:cNvPr id="23" name="Graphic 8">
                <a:extLst>
                  <a:ext uri="{FF2B5EF4-FFF2-40B4-BE49-F238E27FC236}">
                    <a16:creationId xmlns:a16="http://schemas.microsoft.com/office/drawing/2014/main" id="{5CE5BC0D-9438-BC46-8CAB-C3D194D64CF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24" name="Graphic 8">
                <a:extLst>
                  <a:ext uri="{FF2B5EF4-FFF2-40B4-BE49-F238E27FC236}">
                    <a16:creationId xmlns:a16="http://schemas.microsoft.com/office/drawing/2014/main" id="{0E11D4CF-5A8F-1A45-B0C6-B0E6F0FAEC64}"/>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dirty="0"/>
              </a:p>
            </p:txBody>
          </p:sp>
          <p:sp>
            <p:nvSpPr>
              <p:cNvPr id="25" name="Graphic 8">
                <a:extLst>
                  <a:ext uri="{FF2B5EF4-FFF2-40B4-BE49-F238E27FC236}">
                    <a16:creationId xmlns:a16="http://schemas.microsoft.com/office/drawing/2014/main" id="{BEC1D1E0-EE54-D840-BF9E-B53CE453392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dirty="0"/>
              </a:p>
            </p:txBody>
          </p:sp>
          <p:sp>
            <p:nvSpPr>
              <p:cNvPr id="26" name="Graphic 8">
                <a:extLst>
                  <a:ext uri="{FF2B5EF4-FFF2-40B4-BE49-F238E27FC236}">
                    <a16:creationId xmlns:a16="http://schemas.microsoft.com/office/drawing/2014/main" id="{F8F5D221-F8C6-6444-8A17-3C36A117EFD1}"/>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dirty="0"/>
              </a:p>
            </p:txBody>
          </p:sp>
          <p:sp>
            <p:nvSpPr>
              <p:cNvPr id="27" name="Graphic 8">
                <a:extLst>
                  <a:ext uri="{FF2B5EF4-FFF2-40B4-BE49-F238E27FC236}">
                    <a16:creationId xmlns:a16="http://schemas.microsoft.com/office/drawing/2014/main" id="{0D10C17D-E014-1D46-8346-DC39DFD10D1C}"/>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dirty="0"/>
              </a:p>
            </p:txBody>
          </p:sp>
          <p:sp>
            <p:nvSpPr>
              <p:cNvPr id="28" name="Graphic 8">
                <a:extLst>
                  <a:ext uri="{FF2B5EF4-FFF2-40B4-BE49-F238E27FC236}">
                    <a16:creationId xmlns:a16="http://schemas.microsoft.com/office/drawing/2014/main" id="{C568974E-D1D4-134D-B632-17CC001A8C5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29" name="Graphic 8">
                <a:extLst>
                  <a:ext uri="{FF2B5EF4-FFF2-40B4-BE49-F238E27FC236}">
                    <a16:creationId xmlns:a16="http://schemas.microsoft.com/office/drawing/2014/main" id="{EF130A9C-064C-8544-93CA-FC9F94DB5CB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grpSp>
      </p:gr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5"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v2]</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p:nvPr>
        </p:nvSpPr>
        <p:spPr>
          <a:xfrm>
            <a:off x="10486988" y="5470125"/>
            <a:ext cx="1224000" cy="864000"/>
          </a:xfrm>
        </p:spPr>
        <p:txBody>
          <a:bodyPr bIns="540000" anchor="ctr" anchorCtr="1"/>
          <a:lstStyle>
            <a:lvl1pPr>
              <a:defRPr sz="1000" b="0">
                <a:solidFill>
                  <a:schemeClr val="tx1"/>
                </a:solidFill>
              </a:defRPr>
            </a:lvl1pPr>
          </a:lstStyle>
          <a:p>
            <a:r>
              <a:rPr lang="en-US" dirty="0"/>
              <a:t>Click icon to add picture</a:t>
            </a:r>
            <a:endParaRPr lang="en-GB" dirty="0"/>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p:nvPr>
        </p:nvSpPr>
        <p:spPr>
          <a:xfrm>
            <a:off x="9067585" y="5470125"/>
            <a:ext cx="1224000" cy="864000"/>
          </a:xfrm>
        </p:spPr>
        <p:txBody>
          <a:bodyPr bIns="540000" anchor="ctr" anchorCtr="1"/>
          <a:lstStyle>
            <a:lvl1pPr>
              <a:defRPr sz="1000" b="0">
                <a:solidFill>
                  <a:schemeClr val="tx1"/>
                </a:solidFill>
              </a:defRPr>
            </a:lvl1pPr>
          </a:lstStyle>
          <a:p>
            <a:r>
              <a:rPr lang="en-US" dirty="0"/>
              <a:t>Click icon to add picture</a:t>
            </a:r>
            <a:endParaRPr lang="en-GB" dirty="0"/>
          </a:p>
        </p:txBody>
      </p:sp>
    </p:spTree>
    <p:extLst>
      <p:ext uri="{BB962C8B-B14F-4D97-AF65-F5344CB8AC3E}">
        <p14:creationId xmlns:p14="http://schemas.microsoft.com/office/powerpoint/2010/main" val="891023693"/>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2">
    <p:bg>
      <p:bgPr>
        <a:solidFill>
          <a:schemeClr val="bg1"/>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tx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[Thank you/End slide: v2]</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tx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tx1"/>
                </a:solidFill>
              </a:defRPr>
            </a:lvl3pPr>
            <a:lvl4pPr marL="0" indent="0">
              <a:lnSpc>
                <a:spcPct val="100000"/>
              </a:lnSpc>
              <a:buNone/>
              <a:defRPr sz="1500" b="0">
                <a:solidFill>
                  <a:schemeClr val="tx1"/>
                </a:solidFill>
              </a:defRPr>
            </a:lvl4pPr>
            <a:lvl5pPr marL="0" indent="0">
              <a:lnSpc>
                <a:spcPct val="110000"/>
              </a:lnSpc>
              <a:buNone/>
              <a:defRPr sz="1350" b="0">
                <a:solidFill>
                  <a:schemeClr val="tx1"/>
                </a:solidFill>
              </a:defRPr>
            </a:lvl5pPr>
          </a:lstStyle>
          <a:p>
            <a:pPr lvl="0"/>
            <a:r>
              <a:rPr lang="en-GB" dirty="0"/>
              <a:t>&lt;Address line 1&gt;</a:t>
            </a:r>
          </a:p>
          <a:p>
            <a:pPr lvl="2"/>
            <a:r>
              <a:rPr lang="en-GB" dirty="0"/>
              <a:t>&lt;Address line 2&gt;</a:t>
            </a:r>
          </a:p>
          <a:p>
            <a:pPr lvl="3"/>
            <a:r>
              <a:rPr lang="en-GB" dirty="0"/>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tx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tx1"/>
                </a:solidFill>
              </a:defRPr>
            </a:lvl3pPr>
            <a:lvl4pPr marL="0" indent="0">
              <a:lnSpc>
                <a:spcPct val="100000"/>
              </a:lnSpc>
              <a:buNone/>
              <a:defRPr sz="1500" b="0">
                <a:solidFill>
                  <a:schemeClr val="tx1"/>
                </a:solidFill>
              </a:defRPr>
            </a:lvl4pPr>
            <a:lvl5pPr marL="0" indent="0">
              <a:lnSpc>
                <a:spcPct val="110000"/>
              </a:lnSpc>
              <a:buNone/>
              <a:defRPr sz="1350" b="0">
                <a:solidFill>
                  <a:schemeClr val="tx1"/>
                </a:solidFill>
              </a:defRPr>
            </a:lvl5pPr>
          </a:lstStyle>
          <a:p>
            <a:pPr lvl="0"/>
            <a:r>
              <a:rPr lang="en-GB" dirty="0"/>
              <a:t>&lt;Telephone No.&gt;</a:t>
            </a:r>
          </a:p>
          <a:p>
            <a:pPr lvl="2"/>
            <a:r>
              <a:rPr lang="en-GB" dirty="0"/>
              <a:t>&lt;Website&gt;</a:t>
            </a:r>
          </a:p>
          <a:p>
            <a:pPr lvl="3"/>
            <a:r>
              <a:rPr lang="en-GB" dirty="0"/>
              <a:t>&lt;Email&gt;</a:t>
            </a:r>
          </a:p>
        </p:txBody>
      </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43ED17A0-BC22-3048-AB31-4F03CD4D700E}"/>
              </a:ext>
            </a:extLst>
          </p:cNvPr>
          <p:cNvGrpSpPr/>
          <p:nvPr userDrawn="1"/>
        </p:nvGrpSpPr>
        <p:grpSpPr>
          <a:xfrm>
            <a:off x="473025" y="5977403"/>
            <a:ext cx="2851200" cy="402766"/>
            <a:chOff x="8859788" y="468313"/>
            <a:chExt cx="2851200" cy="402766"/>
          </a:xfrm>
        </p:grpSpPr>
        <p:grpSp>
          <p:nvGrpSpPr>
            <p:cNvPr id="56" name="Graphic 8">
              <a:extLst>
                <a:ext uri="{FF2B5EF4-FFF2-40B4-BE49-F238E27FC236}">
                  <a16:creationId xmlns:a16="http://schemas.microsoft.com/office/drawing/2014/main" id="{1C19FB58-F64D-1E47-B343-BA5F7F672462}"/>
                </a:ext>
              </a:extLst>
            </p:cNvPr>
            <p:cNvGrpSpPr/>
            <p:nvPr/>
          </p:nvGrpSpPr>
          <p:grpSpPr>
            <a:xfrm>
              <a:off x="8859788" y="468313"/>
              <a:ext cx="495861" cy="402766"/>
              <a:chOff x="5336421" y="2111701"/>
              <a:chExt cx="529619" cy="430187"/>
            </a:xfrm>
          </p:grpSpPr>
          <p:sp>
            <p:nvSpPr>
              <p:cNvPr id="74" name="Graphic 8">
                <a:extLst>
                  <a:ext uri="{FF2B5EF4-FFF2-40B4-BE49-F238E27FC236}">
                    <a16:creationId xmlns:a16="http://schemas.microsoft.com/office/drawing/2014/main" id="{AB4D8C9B-EBAE-DF40-962B-FE8640DD3135}"/>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dirty="0"/>
              </a:p>
            </p:txBody>
          </p:sp>
          <p:sp>
            <p:nvSpPr>
              <p:cNvPr id="75" name="Graphic 8">
                <a:extLst>
                  <a:ext uri="{FF2B5EF4-FFF2-40B4-BE49-F238E27FC236}">
                    <a16:creationId xmlns:a16="http://schemas.microsoft.com/office/drawing/2014/main" id="{3932045F-40FC-7D43-9891-1E3A477C0AD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dirty="0"/>
              </a:p>
            </p:txBody>
          </p:sp>
        </p:grpSp>
        <p:sp>
          <p:nvSpPr>
            <p:cNvPr id="57" name="Graphic 8">
              <a:extLst>
                <a:ext uri="{FF2B5EF4-FFF2-40B4-BE49-F238E27FC236}">
                  <a16:creationId xmlns:a16="http://schemas.microsoft.com/office/drawing/2014/main" id="{8D4C745D-B533-4E4E-8567-8A31F601ED6B}"/>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dirty="0"/>
            </a:p>
          </p:txBody>
        </p:sp>
        <p:sp>
          <p:nvSpPr>
            <p:cNvPr id="58" name="Graphic 8">
              <a:extLst>
                <a:ext uri="{FF2B5EF4-FFF2-40B4-BE49-F238E27FC236}">
                  <a16:creationId xmlns:a16="http://schemas.microsoft.com/office/drawing/2014/main" id="{DF368269-1B35-3348-8696-5E34DC8197FB}"/>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dirty="0"/>
            </a:p>
          </p:txBody>
        </p:sp>
        <p:grpSp>
          <p:nvGrpSpPr>
            <p:cNvPr id="59" name="Graphic 8">
              <a:extLst>
                <a:ext uri="{FF2B5EF4-FFF2-40B4-BE49-F238E27FC236}">
                  <a16:creationId xmlns:a16="http://schemas.microsoft.com/office/drawing/2014/main" id="{464F8A38-8C92-A042-831A-556DAB6D3AFB}"/>
                </a:ext>
              </a:extLst>
            </p:cNvPr>
            <p:cNvGrpSpPr/>
            <p:nvPr/>
          </p:nvGrpSpPr>
          <p:grpSpPr>
            <a:xfrm>
              <a:off x="9832915" y="578347"/>
              <a:ext cx="1878073" cy="186850"/>
              <a:chOff x="6375799" y="2229226"/>
              <a:chExt cx="2005933" cy="199571"/>
            </a:xfrm>
            <a:solidFill>
              <a:schemeClr val="tx1"/>
            </a:solidFill>
          </p:grpSpPr>
          <p:sp>
            <p:nvSpPr>
              <p:cNvPr id="60" name="Graphic 8">
                <a:extLst>
                  <a:ext uri="{FF2B5EF4-FFF2-40B4-BE49-F238E27FC236}">
                    <a16:creationId xmlns:a16="http://schemas.microsoft.com/office/drawing/2014/main" id="{6112E8DE-809E-7942-8968-A6EE4A2DABFE}"/>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dirty="0"/>
              </a:p>
            </p:txBody>
          </p:sp>
          <p:sp>
            <p:nvSpPr>
              <p:cNvPr id="61" name="Graphic 8">
                <a:extLst>
                  <a:ext uri="{FF2B5EF4-FFF2-40B4-BE49-F238E27FC236}">
                    <a16:creationId xmlns:a16="http://schemas.microsoft.com/office/drawing/2014/main" id="{6A169971-220E-334B-B069-DDFE25B1EB84}"/>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dirty="0"/>
              </a:p>
            </p:txBody>
          </p:sp>
          <p:sp>
            <p:nvSpPr>
              <p:cNvPr id="62" name="Graphic 8">
                <a:extLst>
                  <a:ext uri="{FF2B5EF4-FFF2-40B4-BE49-F238E27FC236}">
                    <a16:creationId xmlns:a16="http://schemas.microsoft.com/office/drawing/2014/main" id="{03B8D5AA-20C5-E045-9834-AAB2EDEA7C42}"/>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63" name="Graphic 8">
                <a:extLst>
                  <a:ext uri="{FF2B5EF4-FFF2-40B4-BE49-F238E27FC236}">
                    <a16:creationId xmlns:a16="http://schemas.microsoft.com/office/drawing/2014/main" id="{D7C1B910-5D4D-CF4C-9405-346042DB4A72}"/>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sp>
            <p:nvSpPr>
              <p:cNvPr id="64" name="Graphic 8">
                <a:extLst>
                  <a:ext uri="{FF2B5EF4-FFF2-40B4-BE49-F238E27FC236}">
                    <a16:creationId xmlns:a16="http://schemas.microsoft.com/office/drawing/2014/main" id="{B1A6668A-0DE5-5546-A2A2-B0F9DC44E9C1}"/>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dirty="0"/>
              </a:p>
            </p:txBody>
          </p:sp>
          <p:sp>
            <p:nvSpPr>
              <p:cNvPr id="65" name="Graphic 8">
                <a:extLst>
                  <a:ext uri="{FF2B5EF4-FFF2-40B4-BE49-F238E27FC236}">
                    <a16:creationId xmlns:a16="http://schemas.microsoft.com/office/drawing/2014/main" id="{3F9B8F8A-A79B-934B-919D-64DCDC0898F6}"/>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66" name="Graphic 8">
                <a:extLst>
                  <a:ext uri="{FF2B5EF4-FFF2-40B4-BE49-F238E27FC236}">
                    <a16:creationId xmlns:a16="http://schemas.microsoft.com/office/drawing/2014/main" id="{C394DFF9-1EF1-FC41-AFF3-51C419F3D6C5}"/>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dirty="0"/>
              </a:p>
            </p:txBody>
          </p:sp>
          <p:sp>
            <p:nvSpPr>
              <p:cNvPr id="67" name="Graphic 8">
                <a:extLst>
                  <a:ext uri="{FF2B5EF4-FFF2-40B4-BE49-F238E27FC236}">
                    <a16:creationId xmlns:a16="http://schemas.microsoft.com/office/drawing/2014/main" id="{35DA6A0A-F1CB-DD4D-BD5F-52E918391F20}"/>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68" name="Graphic 8">
                <a:extLst>
                  <a:ext uri="{FF2B5EF4-FFF2-40B4-BE49-F238E27FC236}">
                    <a16:creationId xmlns:a16="http://schemas.microsoft.com/office/drawing/2014/main" id="{0356B6CD-30F9-1444-9891-6E542A30E172}"/>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dirty="0"/>
              </a:p>
            </p:txBody>
          </p:sp>
          <p:sp>
            <p:nvSpPr>
              <p:cNvPr id="69" name="Graphic 8">
                <a:extLst>
                  <a:ext uri="{FF2B5EF4-FFF2-40B4-BE49-F238E27FC236}">
                    <a16:creationId xmlns:a16="http://schemas.microsoft.com/office/drawing/2014/main" id="{483BA60E-6710-1343-9FBB-6B1615D2C435}"/>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dirty="0"/>
              </a:p>
            </p:txBody>
          </p:sp>
          <p:sp>
            <p:nvSpPr>
              <p:cNvPr id="70" name="Graphic 8">
                <a:extLst>
                  <a:ext uri="{FF2B5EF4-FFF2-40B4-BE49-F238E27FC236}">
                    <a16:creationId xmlns:a16="http://schemas.microsoft.com/office/drawing/2014/main" id="{BE274C69-B249-8745-842E-10F4934141DC}"/>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dirty="0"/>
              </a:p>
            </p:txBody>
          </p:sp>
          <p:sp>
            <p:nvSpPr>
              <p:cNvPr id="71" name="Graphic 8">
                <a:extLst>
                  <a:ext uri="{FF2B5EF4-FFF2-40B4-BE49-F238E27FC236}">
                    <a16:creationId xmlns:a16="http://schemas.microsoft.com/office/drawing/2014/main" id="{F8142A58-0FC0-9648-B5FD-BC6837C7EBA2}"/>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dirty="0"/>
              </a:p>
            </p:txBody>
          </p:sp>
          <p:sp>
            <p:nvSpPr>
              <p:cNvPr id="72" name="Graphic 8">
                <a:extLst>
                  <a:ext uri="{FF2B5EF4-FFF2-40B4-BE49-F238E27FC236}">
                    <a16:creationId xmlns:a16="http://schemas.microsoft.com/office/drawing/2014/main" id="{4703BC5A-796B-1E45-8B96-2EBB8A7E994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73" name="Graphic 8">
                <a:extLst>
                  <a:ext uri="{FF2B5EF4-FFF2-40B4-BE49-F238E27FC236}">
                    <a16:creationId xmlns:a16="http://schemas.microsoft.com/office/drawing/2014/main" id="{0A9E869C-EB04-9742-AC82-DD9078A9F23F}"/>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grpSp>
      </p:grpSp>
      <p:sp>
        <p:nvSpPr>
          <p:cNvPr id="2" name="Slide Number Placeholder 5">
            <a:extLst>
              <a:ext uri="{FF2B5EF4-FFF2-40B4-BE49-F238E27FC236}">
                <a16:creationId xmlns:a16="http://schemas.microsoft.com/office/drawing/2014/main" id="{BCF6E7CC-EFFF-A7A8-2A55-D8DB8237BC40}"/>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dirty="0"/>
          </a:p>
        </p:txBody>
      </p:sp>
    </p:spTree>
    <p:extLst>
      <p:ext uri="{BB962C8B-B14F-4D97-AF65-F5344CB8AC3E}">
        <p14:creationId xmlns:p14="http://schemas.microsoft.com/office/powerpoint/2010/main" val="1178689082"/>
      </p:ext>
    </p:extLst>
  </p:cSld>
  <p:clrMapOvr>
    <a:masterClrMapping/>
  </p:clrMapOvr>
  <p:extLst>
    <p:ext uri="{DCECCB84-F9BA-43D5-87BE-67443E8EF086}">
      <p15:sldGuideLst xmlns:p15="http://schemas.microsoft.com/office/powerpoint/2012/main">
        <p15:guide id="1" orient="horz" pos="401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6CCB8"/>
          </a:solidFill>
          <a:ln w="12700" cap="flat">
            <a:solidFill>
              <a:srgbClr val="26CCB8"/>
            </a:solidFill>
            <a:prstDash val="solid"/>
            <a:miter/>
          </a:ln>
        </p:spPr>
        <p:txBody>
          <a:bodyPr rtlCol="0" anchor="ctr"/>
          <a:lstStyle/>
          <a:p>
            <a:endParaRPr lang="en-GB" sz="1350" dirty="0"/>
          </a:p>
        </p:txBody>
      </p:sp>
      <p:sp>
        <p:nvSpPr>
          <p:cNvPr id="33" name="Graphic 2">
            <a:extLst>
              <a:ext uri="{FF2B5EF4-FFF2-40B4-BE49-F238E27FC236}">
                <a16:creationId xmlns:a16="http://schemas.microsoft.com/office/drawing/2014/main" id="{67ED1ED8-1CA1-624A-B817-7B370005CCA2}"/>
              </a:ext>
            </a:extLst>
          </p:cNvPr>
          <p:cNvSpPr/>
          <p:nvPr/>
        </p:nvSpPr>
        <p:spPr>
          <a:xfrm>
            <a:off x="-2399" y="2"/>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sz="1350" dirty="0"/>
          </a:p>
        </p:txBody>
      </p:sp>
      <p:grpSp>
        <p:nvGrpSpPr>
          <p:cNvPr id="30" name="Group 29">
            <a:extLst>
              <a:ext uri="{FF2B5EF4-FFF2-40B4-BE49-F238E27FC236}">
                <a16:creationId xmlns:a16="http://schemas.microsoft.com/office/drawing/2014/main" id="{A53EAE36-D6D4-AB44-AE91-B039070BBF2E}"/>
              </a:ext>
            </a:extLst>
          </p:cNvPr>
          <p:cNvGrpSpPr>
            <a:grpSpLocks noChangeAspect="1"/>
          </p:cNvGrpSpPr>
          <p:nvPr userDrawn="1"/>
        </p:nvGrpSpPr>
        <p:grpSpPr>
          <a:xfrm>
            <a:off x="8859788" y="468313"/>
            <a:ext cx="2851200" cy="402766"/>
            <a:chOff x="5336421" y="2111701"/>
            <a:chExt cx="3045311" cy="430187"/>
          </a:xfrm>
        </p:grpSpPr>
        <p:grpSp>
          <p:nvGrpSpPr>
            <p:cNvPr id="10" name="Graphic 8">
              <a:extLst>
                <a:ext uri="{FF2B5EF4-FFF2-40B4-BE49-F238E27FC236}">
                  <a16:creationId xmlns:a16="http://schemas.microsoft.com/office/drawing/2014/main" id="{F468096E-CE2E-2B44-BF34-03A56FE1E118}"/>
                </a:ext>
              </a:extLst>
            </p:cNvPr>
            <p:cNvGrpSpPr/>
            <p:nvPr/>
          </p:nvGrpSpPr>
          <p:grpSpPr>
            <a:xfrm>
              <a:off x="5336421" y="2111701"/>
              <a:ext cx="529619" cy="430187"/>
              <a:chOff x="5336421" y="2111701"/>
              <a:chExt cx="529619" cy="430187"/>
            </a:xfrm>
          </p:grpSpPr>
          <p:sp>
            <p:nvSpPr>
              <p:cNvPr id="11" name="Graphic 8">
                <a:extLst>
                  <a:ext uri="{FF2B5EF4-FFF2-40B4-BE49-F238E27FC236}">
                    <a16:creationId xmlns:a16="http://schemas.microsoft.com/office/drawing/2014/main" id="{71293D48-3D25-324C-8D45-CAEAF56B5E4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sz="1350" dirty="0"/>
              </a:p>
            </p:txBody>
          </p:sp>
          <p:sp>
            <p:nvSpPr>
              <p:cNvPr id="12" name="Graphic 8">
                <a:extLst>
                  <a:ext uri="{FF2B5EF4-FFF2-40B4-BE49-F238E27FC236}">
                    <a16:creationId xmlns:a16="http://schemas.microsoft.com/office/drawing/2014/main" id="{B39A51DA-90F5-FB41-B1E0-A26FC86FE55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sz="1350" dirty="0"/>
              </a:p>
            </p:txBody>
          </p:sp>
        </p:grpSp>
        <p:sp>
          <p:nvSpPr>
            <p:cNvPr id="13" name="Graphic 8">
              <a:extLst>
                <a:ext uri="{FF2B5EF4-FFF2-40B4-BE49-F238E27FC236}">
                  <a16:creationId xmlns:a16="http://schemas.microsoft.com/office/drawing/2014/main" id="{D28EF34A-F0C3-7547-B770-C7C7FBC69EBC}"/>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sz="1350" dirty="0"/>
            </a:p>
          </p:txBody>
        </p:sp>
        <p:sp>
          <p:nvSpPr>
            <p:cNvPr id="14" name="Graphic 8">
              <a:extLst>
                <a:ext uri="{FF2B5EF4-FFF2-40B4-BE49-F238E27FC236}">
                  <a16:creationId xmlns:a16="http://schemas.microsoft.com/office/drawing/2014/main" id="{6EEBBD83-0EB9-C847-BF46-729BC4A36137}"/>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sz="1350" dirty="0"/>
            </a:p>
          </p:txBody>
        </p:sp>
        <p:grpSp>
          <p:nvGrpSpPr>
            <p:cNvPr id="15" name="Graphic 8">
              <a:extLst>
                <a:ext uri="{FF2B5EF4-FFF2-40B4-BE49-F238E27FC236}">
                  <a16:creationId xmlns:a16="http://schemas.microsoft.com/office/drawing/2014/main" id="{22D9254C-410A-B744-A985-6BB10A9BD60D}"/>
                </a:ext>
              </a:extLst>
            </p:cNvPr>
            <p:cNvGrpSpPr/>
            <p:nvPr/>
          </p:nvGrpSpPr>
          <p:grpSpPr>
            <a:xfrm>
              <a:off x="6375799" y="2229226"/>
              <a:ext cx="2005933" cy="199571"/>
              <a:chOff x="6375799" y="2229226"/>
              <a:chExt cx="2005933" cy="199571"/>
            </a:xfrm>
            <a:solidFill>
              <a:schemeClr val="bg1"/>
            </a:solidFill>
          </p:grpSpPr>
          <p:sp>
            <p:nvSpPr>
              <p:cNvPr id="16" name="Graphic 8">
                <a:extLst>
                  <a:ext uri="{FF2B5EF4-FFF2-40B4-BE49-F238E27FC236}">
                    <a16:creationId xmlns:a16="http://schemas.microsoft.com/office/drawing/2014/main" id="{EBEA0BD8-369C-4A4C-91F3-DC07E847000D}"/>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sz="1350" dirty="0"/>
              </a:p>
            </p:txBody>
          </p:sp>
          <p:sp>
            <p:nvSpPr>
              <p:cNvPr id="17" name="Graphic 8">
                <a:extLst>
                  <a:ext uri="{FF2B5EF4-FFF2-40B4-BE49-F238E27FC236}">
                    <a16:creationId xmlns:a16="http://schemas.microsoft.com/office/drawing/2014/main" id="{DE786125-BC92-754A-B9DE-3D586CCEC74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sz="1350" dirty="0"/>
              </a:p>
            </p:txBody>
          </p:sp>
          <p:sp>
            <p:nvSpPr>
              <p:cNvPr id="18" name="Graphic 8">
                <a:extLst>
                  <a:ext uri="{FF2B5EF4-FFF2-40B4-BE49-F238E27FC236}">
                    <a16:creationId xmlns:a16="http://schemas.microsoft.com/office/drawing/2014/main" id="{102CC490-336E-2E4E-8522-55A348F40AD8}"/>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sz="1350" dirty="0"/>
              </a:p>
            </p:txBody>
          </p:sp>
          <p:sp>
            <p:nvSpPr>
              <p:cNvPr id="19" name="Graphic 8">
                <a:extLst>
                  <a:ext uri="{FF2B5EF4-FFF2-40B4-BE49-F238E27FC236}">
                    <a16:creationId xmlns:a16="http://schemas.microsoft.com/office/drawing/2014/main" id="{3FFC3060-5C81-3143-B0B4-AAF367419226}"/>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sz="1350" dirty="0"/>
              </a:p>
            </p:txBody>
          </p:sp>
          <p:sp>
            <p:nvSpPr>
              <p:cNvPr id="20" name="Graphic 8">
                <a:extLst>
                  <a:ext uri="{FF2B5EF4-FFF2-40B4-BE49-F238E27FC236}">
                    <a16:creationId xmlns:a16="http://schemas.microsoft.com/office/drawing/2014/main" id="{58AFC310-34A7-8746-8465-ACEAEE16E90A}"/>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sz="1350" dirty="0"/>
              </a:p>
            </p:txBody>
          </p:sp>
          <p:sp>
            <p:nvSpPr>
              <p:cNvPr id="21" name="Graphic 8">
                <a:extLst>
                  <a:ext uri="{FF2B5EF4-FFF2-40B4-BE49-F238E27FC236}">
                    <a16:creationId xmlns:a16="http://schemas.microsoft.com/office/drawing/2014/main" id="{333240E8-49D4-D042-B95B-A968A13D21D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sz="1350" dirty="0"/>
              </a:p>
            </p:txBody>
          </p:sp>
          <p:sp>
            <p:nvSpPr>
              <p:cNvPr id="22" name="Graphic 8">
                <a:extLst>
                  <a:ext uri="{FF2B5EF4-FFF2-40B4-BE49-F238E27FC236}">
                    <a16:creationId xmlns:a16="http://schemas.microsoft.com/office/drawing/2014/main" id="{9A1E1189-5496-9845-9EAA-5EF976B456AF}"/>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sz="1350" dirty="0"/>
              </a:p>
            </p:txBody>
          </p:sp>
          <p:sp>
            <p:nvSpPr>
              <p:cNvPr id="23" name="Graphic 8">
                <a:extLst>
                  <a:ext uri="{FF2B5EF4-FFF2-40B4-BE49-F238E27FC236}">
                    <a16:creationId xmlns:a16="http://schemas.microsoft.com/office/drawing/2014/main" id="{5CE5BC0D-9438-BC46-8CAB-C3D194D64CF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sz="1350" dirty="0"/>
              </a:p>
            </p:txBody>
          </p:sp>
          <p:sp>
            <p:nvSpPr>
              <p:cNvPr id="24" name="Graphic 8">
                <a:extLst>
                  <a:ext uri="{FF2B5EF4-FFF2-40B4-BE49-F238E27FC236}">
                    <a16:creationId xmlns:a16="http://schemas.microsoft.com/office/drawing/2014/main" id="{0E11D4CF-5A8F-1A45-B0C6-B0E6F0FAEC64}"/>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sz="1350" dirty="0"/>
              </a:p>
            </p:txBody>
          </p:sp>
          <p:sp>
            <p:nvSpPr>
              <p:cNvPr id="25" name="Graphic 8">
                <a:extLst>
                  <a:ext uri="{FF2B5EF4-FFF2-40B4-BE49-F238E27FC236}">
                    <a16:creationId xmlns:a16="http://schemas.microsoft.com/office/drawing/2014/main" id="{BEC1D1E0-EE54-D840-BF9E-B53CE453392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sz="1350" dirty="0"/>
              </a:p>
            </p:txBody>
          </p:sp>
          <p:sp>
            <p:nvSpPr>
              <p:cNvPr id="26" name="Graphic 8">
                <a:extLst>
                  <a:ext uri="{FF2B5EF4-FFF2-40B4-BE49-F238E27FC236}">
                    <a16:creationId xmlns:a16="http://schemas.microsoft.com/office/drawing/2014/main" id="{F8F5D221-F8C6-6444-8A17-3C36A117EFD1}"/>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sz="1350" dirty="0"/>
              </a:p>
            </p:txBody>
          </p:sp>
          <p:sp>
            <p:nvSpPr>
              <p:cNvPr id="27" name="Graphic 8">
                <a:extLst>
                  <a:ext uri="{FF2B5EF4-FFF2-40B4-BE49-F238E27FC236}">
                    <a16:creationId xmlns:a16="http://schemas.microsoft.com/office/drawing/2014/main" id="{0D10C17D-E014-1D46-8346-DC39DFD10D1C}"/>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sz="1350" dirty="0"/>
              </a:p>
            </p:txBody>
          </p:sp>
          <p:sp>
            <p:nvSpPr>
              <p:cNvPr id="28" name="Graphic 8">
                <a:extLst>
                  <a:ext uri="{FF2B5EF4-FFF2-40B4-BE49-F238E27FC236}">
                    <a16:creationId xmlns:a16="http://schemas.microsoft.com/office/drawing/2014/main" id="{C568974E-D1D4-134D-B632-17CC001A8C5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sz="1350" dirty="0"/>
              </a:p>
            </p:txBody>
          </p:sp>
          <p:sp>
            <p:nvSpPr>
              <p:cNvPr id="29" name="Graphic 8">
                <a:extLst>
                  <a:ext uri="{FF2B5EF4-FFF2-40B4-BE49-F238E27FC236}">
                    <a16:creationId xmlns:a16="http://schemas.microsoft.com/office/drawing/2014/main" id="{EF130A9C-064C-8544-93CA-FC9F94DB5CB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sz="1350" dirty="0"/>
              </a:p>
            </p:txBody>
          </p:sp>
        </p:grpSp>
      </p:gr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7" y="385008"/>
            <a:ext cx="4593600" cy="4219651"/>
          </a:xfrm>
        </p:spPr>
        <p:txBody>
          <a:bodyPr/>
          <a:lstStyle>
            <a:lvl1pPr>
              <a:lnSpc>
                <a:spcPct val="90000"/>
              </a:lnSpc>
              <a:spcBef>
                <a:spcPts val="0"/>
              </a:spcBef>
              <a:defRPr sz="4050" b="0">
                <a:solidFill>
                  <a:schemeClr val="tx1"/>
                </a:solidFill>
              </a:defRPr>
            </a:lvl1pPr>
            <a:lvl2pPr marL="0" indent="0">
              <a:lnSpc>
                <a:spcPct val="100000"/>
              </a:lnSpc>
              <a:spcBef>
                <a:spcPts val="750"/>
              </a:spcBef>
              <a:buNone/>
              <a:defRPr sz="1688" b="0">
                <a:solidFill>
                  <a:schemeClr val="tx1"/>
                </a:solidFill>
              </a:defRPr>
            </a:lvl2pPr>
            <a:lvl3pPr marL="0" indent="0">
              <a:lnSpc>
                <a:spcPct val="90000"/>
              </a:lnSpc>
              <a:spcBef>
                <a:spcPts val="0"/>
              </a:spcBef>
              <a:buNone/>
              <a:defRPr sz="1688" b="0">
                <a:solidFill>
                  <a:schemeClr val="tx1"/>
                </a:solidFill>
              </a:defRPr>
            </a:lvl3pPr>
            <a:lvl4pPr marL="0" indent="0">
              <a:lnSpc>
                <a:spcPct val="90000"/>
              </a:lnSpc>
              <a:buNone/>
              <a:defRPr sz="1688" b="0">
                <a:solidFill>
                  <a:schemeClr val="tx1"/>
                </a:solidFill>
              </a:defRPr>
            </a:lvl4pPr>
            <a:lvl5pPr marL="0" indent="0">
              <a:lnSpc>
                <a:spcPct val="90000"/>
              </a:lnSpc>
              <a:buNone/>
              <a:defRPr sz="1688" b="0">
                <a:solidFill>
                  <a:schemeClr val="tx1"/>
                </a:solidFill>
              </a:defRPr>
            </a:lvl5pPr>
          </a:lstStyle>
          <a:p>
            <a:pPr lvl="0"/>
            <a:r>
              <a:rPr lang="en-GB" dirty="0"/>
              <a:t>[Title slide: v1]</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2" y="5168865"/>
            <a:ext cx="2698751" cy="1202531"/>
          </a:xfrm>
        </p:spPr>
        <p:txBody>
          <a:bodyPr anchor="b" anchorCtr="0"/>
          <a:lstStyle>
            <a:lvl1pPr>
              <a:lnSpc>
                <a:spcPct val="110000"/>
              </a:lnSpc>
              <a:spcBef>
                <a:spcPts val="0"/>
              </a:spcBef>
              <a:defRPr sz="1013" b="0">
                <a:solidFill>
                  <a:schemeClr val="tx1"/>
                </a:solidFill>
              </a:defRPr>
            </a:lvl1pPr>
            <a:lvl2pPr marL="0" indent="0">
              <a:lnSpc>
                <a:spcPct val="110000"/>
              </a:lnSpc>
              <a:spcBef>
                <a:spcPts val="0"/>
              </a:spcBef>
              <a:buNone/>
              <a:defRPr sz="1013" b="0">
                <a:solidFill>
                  <a:schemeClr val="tx1"/>
                </a:solidFill>
              </a:defRPr>
            </a:lvl2pPr>
            <a:lvl3pPr marL="0" indent="0">
              <a:lnSpc>
                <a:spcPct val="110000"/>
              </a:lnSpc>
              <a:spcBef>
                <a:spcPts val="0"/>
              </a:spcBef>
              <a:buNone/>
              <a:defRPr sz="1013" b="0">
                <a:solidFill>
                  <a:schemeClr val="tx1"/>
                </a:solidFill>
              </a:defRPr>
            </a:lvl3pPr>
            <a:lvl4pPr marL="0" indent="0">
              <a:lnSpc>
                <a:spcPct val="110000"/>
              </a:lnSpc>
              <a:buNone/>
              <a:defRPr sz="1013" b="0">
                <a:solidFill>
                  <a:schemeClr val="tx1"/>
                </a:solidFill>
              </a:defRPr>
            </a:lvl4pPr>
            <a:lvl5pPr marL="0" indent="0">
              <a:lnSpc>
                <a:spcPct val="110000"/>
              </a:lnSpc>
              <a:buNone/>
              <a:defRPr sz="1013"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5"/>
            <a:ext cx="1746251" cy="1202531"/>
          </a:xfrm>
        </p:spPr>
        <p:txBody>
          <a:bodyPr anchor="b" anchorCtr="0"/>
          <a:lstStyle>
            <a:lvl1pPr>
              <a:lnSpc>
                <a:spcPct val="110000"/>
              </a:lnSpc>
              <a:spcBef>
                <a:spcPts val="0"/>
              </a:spcBef>
              <a:defRPr sz="1013" b="0">
                <a:solidFill>
                  <a:schemeClr val="tx1"/>
                </a:solidFill>
              </a:defRPr>
            </a:lvl1pPr>
            <a:lvl2pPr marL="0" indent="0">
              <a:lnSpc>
                <a:spcPct val="110000"/>
              </a:lnSpc>
              <a:spcBef>
                <a:spcPts val="0"/>
              </a:spcBef>
              <a:buNone/>
              <a:defRPr sz="1013" b="0">
                <a:solidFill>
                  <a:schemeClr val="bg1"/>
                </a:solidFill>
              </a:defRPr>
            </a:lvl2pPr>
            <a:lvl3pPr marL="0" indent="0">
              <a:lnSpc>
                <a:spcPct val="110000"/>
              </a:lnSpc>
              <a:spcBef>
                <a:spcPts val="0"/>
              </a:spcBef>
              <a:buNone/>
              <a:defRPr sz="1013" b="0">
                <a:solidFill>
                  <a:schemeClr val="bg1"/>
                </a:solidFill>
              </a:defRPr>
            </a:lvl3pPr>
            <a:lvl4pPr marL="0" indent="0">
              <a:lnSpc>
                <a:spcPct val="110000"/>
              </a:lnSpc>
              <a:buNone/>
              <a:defRPr sz="1013" b="0">
                <a:solidFill>
                  <a:schemeClr val="bg1"/>
                </a:solidFill>
              </a:defRPr>
            </a:lvl4pPr>
            <a:lvl5pPr marL="0" indent="0">
              <a:lnSpc>
                <a:spcPct val="110000"/>
              </a:lnSpc>
              <a:buNone/>
              <a:defRPr sz="1013"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p:nvPr>
        </p:nvSpPr>
        <p:spPr>
          <a:xfrm>
            <a:off x="10486988" y="5470125"/>
            <a:ext cx="1224000" cy="864000"/>
          </a:xfrm>
        </p:spPr>
        <p:txBody>
          <a:bodyPr bIns="540000" anchor="ctr" anchorCtr="1"/>
          <a:lstStyle>
            <a:lvl1pPr>
              <a:defRPr sz="750" b="0">
                <a:solidFill>
                  <a:schemeClr val="bg1"/>
                </a:solidFill>
              </a:defRPr>
            </a:lvl1pPr>
          </a:lstStyle>
          <a:p>
            <a:r>
              <a:rPr lang="en-US" dirty="0"/>
              <a:t>Click icon to add picture</a:t>
            </a:r>
            <a:endParaRPr lang="en-GB" dirty="0"/>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p:nvPr>
        </p:nvSpPr>
        <p:spPr>
          <a:xfrm>
            <a:off x="9067585" y="5470125"/>
            <a:ext cx="1224000" cy="864000"/>
          </a:xfrm>
        </p:spPr>
        <p:txBody>
          <a:bodyPr bIns="540000" anchor="ctr" anchorCtr="1"/>
          <a:lstStyle>
            <a:lvl1pPr>
              <a:defRPr sz="750" b="0">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749780355"/>
      </p:ext>
    </p:extLst>
  </p:cSld>
  <p:clrMapOvr>
    <a:masterClrMapping/>
  </p:clrMapOvr>
  <p:extLst>
    <p:ext uri="{DCECCB84-F9BA-43D5-87BE-67443E8EF086}">
      <p15:sldGuideLst xmlns:p15="http://schemas.microsoft.com/office/powerpoint/2012/main">
        <p15:guide id="1" orient="horz" pos="399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35" name="Graphic 2">
            <a:extLst>
              <a:ext uri="{FF2B5EF4-FFF2-40B4-BE49-F238E27FC236}">
                <a16:creationId xmlns:a16="http://schemas.microsoft.com/office/drawing/2014/main" id="{C69A0FE1-A499-FD4D-A427-CB7AE62BF2D7}"/>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6CCB8"/>
          </a:solidFill>
          <a:ln w="12700" cap="flat">
            <a:solidFill>
              <a:srgbClr val="26CCB8"/>
            </a:solidFill>
            <a:prstDash val="solid"/>
            <a:miter/>
          </a:ln>
        </p:spPr>
        <p:txBody>
          <a:bodyPr rtlCol="0" anchor="ctr"/>
          <a:lstStyle/>
          <a:p>
            <a:endParaRPr lang="en-GB" sz="1350" dirty="0"/>
          </a:p>
        </p:txBody>
      </p:sp>
      <p:sp>
        <p:nvSpPr>
          <p:cNvPr id="33" name="Graphic 2">
            <a:extLst>
              <a:ext uri="{FF2B5EF4-FFF2-40B4-BE49-F238E27FC236}">
                <a16:creationId xmlns:a16="http://schemas.microsoft.com/office/drawing/2014/main" id="{3276A145-86EC-C44F-8FA4-800406391D4B}"/>
              </a:ext>
            </a:extLst>
          </p:cNvPr>
          <p:cNvSpPr/>
          <p:nvPr/>
        </p:nvSpPr>
        <p:spPr>
          <a:xfrm>
            <a:off x="-2399" y="2"/>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sz="1350" dirty="0"/>
          </a:p>
        </p:txBody>
      </p:sp>
      <p:grpSp>
        <p:nvGrpSpPr>
          <p:cNvPr id="4" name="Group 3">
            <a:extLst>
              <a:ext uri="{FF2B5EF4-FFF2-40B4-BE49-F238E27FC236}">
                <a16:creationId xmlns:a16="http://schemas.microsoft.com/office/drawing/2014/main" id="{C694D71C-78A3-1B4C-8ED5-916B8F56728D}"/>
              </a:ext>
            </a:extLst>
          </p:cNvPr>
          <p:cNvGrpSpPr/>
          <p:nvPr userDrawn="1"/>
        </p:nvGrpSpPr>
        <p:grpSpPr>
          <a:xfrm>
            <a:off x="8859788" y="468313"/>
            <a:ext cx="2851200" cy="402766"/>
            <a:chOff x="8859788" y="468313"/>
            <a:chExt cx="2851200" cy="402766"/>
          </a:xfrm>
        </p:grpSpPr>
        <p:grpSp>
          <p:nvGrpSpPr>
            <p:cNvPr id="10" name="Graphic 8">
              <a:extLst>
                <a:ext uri="{FF2B5EF4-FFF2-40B4-BE49-F238E27FC236}">
                  <a16:creationId xmlns:a16="http://schemas.microsoft.com/office/drawing/2014/main" id="{F468096E-CE2E-2B44-BF34-03A56FE1E118}"/>
                </a:ext>
              </a:extLst>
            </p:cNvPr>
            <p:cNvGrpSpPr/>
            <p:nvPr/>
          </p:nvGrpSpPr>
          <p:grpSpPr>
            <a:xfrm>
              <a:off x="8859788" y="468313"/>
              <a:ext cx="495861" cy="402766"/>
              <a:chOff x="5336421" y="2111701"/>
              <a:chExt cx="529619" cy="430187"/>
            </a:xfrm>
          </p:grpSpPr>
          <p:sp>
            <p:nvSpPr>
              <p:cNvPr id="11" name="Graphic 8">
                <a:extLst>
                  <a:ext uri="{FF2B5EF4-FFF2-40B4-BE49-F238E27FC236}">
                    <a16:creationId xmlns:a16="http://schemas.microsoft.com/office/drawing/2014/main" id="{71293D48-3D25-324C-8D45-CAEAF56B5E4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sz="1350" dirty="0"/>
              </a:p>
            </p:txBody>
          </p:sp>
          <p:sp>
            <p:nvSpPr>
              <p:cNvPr id="12" name="Graphic 8">
                <a:extLst>
                  <a:ext uri="{FF2B5EF4-FFF2-40B4-BE49-F238E27FC236}">
                    <a16:creationId xmlns:a16="http://schemas.microsoft.com/office/drawing/2014/main" id="{B39A51DA-90F5-FB41-B1E0-A26FC86FE55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sz="1350" dirty="0"/>
              </a:p>
            </p:txBody>
          </p:sp>
        </p:grpSp>
        <p:sp>
          <p:nvSpPr>
            <p:cNvPr id="13" name="Graphic 8">
              <a:extLst>
                <a:ext uri="{FF2B5EF4-FFF2-40B4-BE49-F238E27FC236}">
                  <a16:creationId xmlns:a16="http://schemas.microsoft.com/office/drawing/2014/main" id="{D28EF34A-F0C3-7547-B770-C7C7FBC69EBC}"/>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sz="1350" dirty="0"/>
            </a:p>
          </p:txBody>
        </p:sp>
        <p:sp>
          <p:nvSpPr>
            <p:cNvPr id="14" name="Graphic 8">
              <a:extLst>
                <a:ext uri="{FF2B5EF4-FFF2-40B4-BE49-F238E27FC236}">
                  <a16:creationId xmlns:a16="http://schemas.microsoft.com/office/drawing/2014/main" id="{6EEBBD83-0EB9-C847-BF46-729BC4A36137}"/>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sz="1350" dirty="0"/>
            </a:p>
          </p:txBody>
        </p:sp>
        <p:grpSp>
          <p:nvGrpSpPr>
            <p:cNvPr id="15" name="Graphic 8">
              <a:extLst>
                <a:ext uri="{FF2B5EF4-FFF2-40B4-BE49-F238E27FC236}">
                  <a16:creationId xmlns:a16="http://schemas.microsoft.com/office/drawing/2014/main" id="{22D9254C-410A-B744-A985-6BB10A9BD60D}"/>
                </a:ext>
              </a:extLst>
            </p:cNvPr>
            <p:cNvGrpSpPr/>
            <p:nvPr/>
          </p:nvGrpSpPr>
          <p:grpSpPr>
            <a:xfrm>
              <a:off x="9832915" y="578347"/>
              <a:ext cx="1878073" cy="186850"/>
              <a:chOff x="6375799" y="2229226"/>
              <a:chExt cx="2005933" cy="199571"/>
            </a:xfrm>
            <a:solidFill>
              <a:schemeClr val="tx1"/>
            </a:solidFill>
          </p:grpSpPr>
          <p:sp>
            <p:nvSpPr>
              <p:cNvPr id="16" name="Graphic 8">
                <a:extLst>
                  <a:ext uri="{FF2B5EF4-FFF2-40B4-BE49-F238E27FC236}">
                    <a16:creationId xmlns:a16="http://schemas.microsoft.com/office/drawing/2014/main" id="{EBEA0BD8-369C-4A4C-91F3-DC07E847000D}"/>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sz="1350" dirty="0"/>
              </a:p>
            </p:txBody>
          </p:sp>
          <p:sp>
            <p:nvSpPr>
              <p:cNvPr id="17" name="Graphic 8">
                <a:extLst>
                  <a:ext uri="{FF2B5EF4-FFF2-40B4-BE49-F238E27FC236}">
                    <a16:creationId xmlns:a16="http://schemas.microsoft.com/office/drawing/2014/main" id="{DE786125-BC92-754A-B9DE-3D586CCEC74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sz="1350" dirty="0"/>
              </a:p>
            </p:txBody>
          </p:sp>
          <p:sp>
            <p:nvSpPr>
              <p:cNvPr id="18" name="Graphic 8">
                <a:extLst>
                  <a:ext uri="{FF2B5EF4-FFF2-40B4-BE49-F238E27FC236}">
                    <a16:creationId xmlns:a16="http://schemas.microsoft.com/office/drawing/2014/main" id="{102CC490-336E-2E4E-8522-55A348F40AD8}"/>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sz="1350" dirty="0"/>
              </a:p>
            </p:txBody>
          </p:sp>
          <p:sp>
            <p:nvSpPr>
              <p:cNvPr id="19" name="Graphic 8">
                <a:extLst>
                  <a:ext uri="{FF2B5EF4-FFF2-40B4-BE49-F238E27FC236}">
                    <a16:creationId xmlns:a16="http://schemas.microsoft.com/office/drawing/2014/main" id="{3FFC3060-5C81-3143-B0B4-AAF367419226}"/>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sz="1350" dirty="0"/>
              </a:p>
            </p:txBody>
          </p:sp>
          <p:sp>
            <p:nvSpPr>
              <p:cNvPr id="20" name="Graphic 8">
                <a:extLst>
                  <a:ext uri="{FF2B5EF4-FFF2-40B4-BE49-F238E27FC236}">
                    <a16:creationId xmlns:a16="http://schemas.microsoft.com/office/drawing/2014/main" id="{58AFC310-34A7-8746-8465-ACEAEE16E90A}"/>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sz="1350" dirty="0"/>
              </a:p>
            </p:txBody>
          </p:sp>
          <p:sp>
            <p:nvSpPr>
              <p:cNvPr id="21" name="Graphic 8">
                <a:extLst>
                  <a:ext uri="{FF2B5EF4-FFF2-40B4-BE49-F238E27FC236}">
                    <a16:creationId xmlns:a16="http://schemas.microsoft.com/office/drawing/2014/main" id="{333240E8-49D4-D042-B95B-A968A13D21D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sz="1350" dirty="0"/>
              </a:p>
            </p:txBody>
          </p:sp>
          <p:sp>
            <p:nvSpPr>
              <p:cNvPr id="22" name="Graphic 8">
                <a:extLst>
                  <a:ext uri="{FF2B5EF4-FFF2-40B4-BE49-F238E27FC236}">
                    <a16:creationId xmlns:a16="http://schemas.microsoft.com/office/drawing/2014/main" id="{9A1E1189-5496-9845-9EAA-5EF976B456AF}"/>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sz="1350" dirty="0"/>
              </a:p>
            </p:txBody>
          </p:sp>
          <p:sp>
            <p:nvSpPr>
              <p:cNvPr id="23" name="Graphic 8">
                <a:extLst>
                  <a:ext uri="{FF2B5EF4-FFF2-40B4-BE49-F238E27FC236}">
                    <a16:creationId xmlns:a16="http://schemas.microsoft.com/office/drawing/2014/main" id="{5CE5BC0D-9438-BC46-8CAB-C3D194D64CF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sz="1350" dirty="0"/>
              </a:p>
            </p:txBody>
          </p:sp>
          <p:sp>
            <p:nvSpPr>
              <p:cNvPr id="24" name="Graphic 8">
                <a:extLst>
                  <a:ext uri="{FF2B5EF4-FFF2-40B4-BE49-F238E27FC236}">
                    <a16:creationId xmlns:a16="http://schemas.microsoft.com/office/drawing/2014/main" id="{0E11D4CF-5A8F-1A45-B0C6-B0E6F0FAEC64}"/>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sz="1350" dirty="0"/>
              </a:p>
            </p:txBody>
          </p:sp>
          <p:sp>
            <p:nvSpPr>
              <p:cNvPr id="25" name="Graphic 8">
                <a:extLst>
                  <a:ext uri="{FF2B5EF4-FFF2-40B4-BE49-F238E27FC236}">
                    <a16:creationId xmlns:a16="http://schemas.microsoft.com/office/drawing/2014/main" id="{BEC1D1E0-EE54-D840-BF9E-B53CE453392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sz="1350" dirty="0"/>
              </a:p>
            </p:txBody>
          </p:sp>
          <p:sp>
            <p:nvSpPr>
              <p:cNvPr id="26" name="Graphic 8">
                <a:extLst>
                  <a:ext uri="{FF2B5EF4-FFF2-40B4-BE49-F238E27FC236}">
                    <a16:creationId xmlns:a16="http://schemas.microsoft.com/office/drawing/2014/main" id="{F8F5D221-F8C6-6444-8A17-3C36A117EFD1}"/>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sz="1350" dirty="0"/>
              </a:p>
            </p:txBody>
          </p:sp>
          <p:sp>
            <p:nvSpPr>
              <p:cNvPr id="27" name="Graphic 8">
                <a:extLst>
                  <a:ext uri="{FF2B5EF4-FFF2-40B4-BE49-F238E27FC236}">
                    <a16:creationId xmlns:a16="http://schemas.microsoft.com/office/drawing/2014/main" id="{0D10C17D-E014-1D46-8346-DC39DFD10D1C}"/>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sz="1350" dirty="0"/>
              </a:p>
            </p:txBody>
          </p:sp>
          <p:sp>
            <p:nvSpPr>
              <p:cNvPr id="28" name="Graphic 8">
                <a:extLst>
                  <a:ext uri="{FF2B5EF4-FFF2-40B4-BE49-F238E27FC236}">
                    <a16:creationId xmlns:a16="http://schemas.microsoft.com/office/drawing/2014/main" id="{C568974E-D1D4-134D-B632-17CC001A8C5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sz="1350" dirty="0"/>
              </a:p>
            </p:txBody>
          </p:sp>
          <p:sp>
            <p:nvSpPr>
              <p:cNvPr id="29" name="Graphic 8">
                <a:extLst>
                  <a:ext uri="{FF2B5EF4-FFF2-40B4-BE49-F238E27FC236}">
                    <a16:creationId xmlns:a16="http://schemas.microsoft.com/office/drawing/2014/main" id="{EF130A9C-064C-8544-93CA-FC9F94DB5CB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sz="1350" dirty="0"/>
              </a:p>
            </p:txBody>
          </p:sp>
        </p:grpSp>
      </p:gr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5" y="385008"/>
            <a:ext cx="4593600" cy="4219651"/>
          </a:xfrm>
        </p:spPr>
        <p:txBody>
          <a:bodyPr/>
          <a:lstStyle>
            <a:lvl1pPr>
              <a:lnSpc>
                <a:spcPct val="90000"/>
              </a:lnSpc>
              <a:spcBef>
                <a:spcPts val="0"/>
              </a:spcBef>
              <a:defRPr sz="4050" b="0">
                <a:solidFill>
                  <a:schemeClr val="tx1"/>
                </a:solidFill>
              </a:defRPr>
            </a:lvl1pPr>
            <a:lvl2pPr marL="0" indent="0">
              <a:lnSpc>
                <a:spcPct val="100000"/>
              </a:lnSpc>
              <a:spcBef>
                <a:spcPts val="750"/>
              </a:spcBef>
              <a:buNone/>
              <a:defRPr sz="1688" b="0">
                <a:solidFill>
                  <a:schemeClr val="tx1"/>
                </a:solidFill>
              </a:defRPr>
            </a:lvl2pPr>
            <a:lvl3pPr marL="0" indent="0">
              <a:lnSpc>
                <a:spcPct val="90000"/>
              </a:lnSpc>
              <a:spcBef>
                <a:spcPts val="0"/>
              </a:spcBef>
              <a:buNone/>
              <a:defRPr sz="1688" b="0">
                <a:solidFill>
                  <a:schemeClr val="tx1"/>
                </a:solidFill>
              </a:defRPr>
            </a:lvl3pPr>
            <a:lvl4pPr marL="0" indent="0">
              <a:lnSpc>
                <a:spcPct val="90000"/>
              </a:lnSpc>
              <a:buNone/>
              <a:defRPr sz="1688" b="0">
                <a:solidFill>
                  <a:schemeClr val="tx1"/>
                </a:solidFill>
              </a:defRPr>
            </a:lvl4pPr>
            <a:lvl5pPr marL="0" indent="0">
              <a:lnSpc>
                <a:spcPct val="90000"/>
              </a:lnSpc>
              <a:buNone/>
              <a:defRPr sz="1688" b="0">
                <a:solidFill>
                  <a:schemeClr val="tx1"/>
                </a:solidFill>
              </a:defRPr>
            </a:lvl5pPr>
          </a:lstStyle>
          <a:p>
            <a:pPr lvl="0"/>
            <a:r>
              <a:rPr lang="en-GB" dirty="0"/>
              <a:t>[Title slide: v2]</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2" y="5168865"/>
            <a:ext cx="2698751" cy="1202531"/>
          </a:xfrm>
        </p:spPr>
        <p:txBody>
          <a:bodyPr anchor="b" anchorCtr="0"/>
          <a:lstStyle>
            <a:lvl1pPr>
              <a:lnSpc>
                <a:spcPct val="110000"/>
              </a:lnSpc>
              <a:spcBef>
                <a:spcPts val="0"/>
              </a:spcBef>
              <a:defRPr sz="1013" b="0">
                <a:solidFill>
                  <a:schemeClr val="tx1"/>
                </a:solidFill>
              </a:defRPr>
            </a:lvl1pPr>
            <a:lvl2pPr marL="0" indent="0">
              <a:lnSpc>
                <a:spcPct val="110000"/>
              </a:lnSpc>
              <a:spcBef>
                <a:spcPts val="0"/>
              </a:spcBef>
              <a:buNone/>
              <a:defRPr sz="1013" b="0">
                <a:solidFill>
                  <a:schemeClr val="tx1"/>
                </a:solidFill>
              </a:defRPr>
            </a:lvl2pPr>
            <a:lvl3pPr marL="0" indent="0">
              <a:lnSpc>
                <a:spcPct val="110000"/>
              </a:lnSpc>
              <a:spcBef>
                <a:spcPts val="0"/>
              </a:spcBef>
              <a:buNone/>
              <a:defRPr sz="1013" b="0">
                <a:solidFill>
                  <a:schemeClr val="tx1"/>
                </a:solidFill>
              </a:defRPr>
            </a:lvl3pPr>
            <a:lvl4pPr marL="0" indent="0">
              <a:lnSpc>
                <a:spcPct val="110000"/>
              </a:lnSpc>
              <a:buNone/>
              <a:defRPr sz="1013" b="0">
                <a:solidFill>
                  <a:schemeClr val="tx1"/>
                </a:solidFill>
              </a:defRPr>
            </a:lvl4pPr>
            <a:lvl5pPr marL="0" indent="0">
              <a:lnSpc>
                <a:spcPct val="110000"/>
              </a:lnSpc>
              <a:buNone/>
              <a:defRPr sz="1013"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5"/>
            <a:ext cx="1746251" cy="1202531"/>
          </a:xfrm>
        </p:spPr>
        <p:txBody>
          <a:bodyPr anchor="b" anchorCtr="0"/>
          <a:lstStyle>
            <a:lvl1pPr>
              <a:lnSpc>
                <a:spcPct val="110000"/>
              </a:lnSpc>
              <a:spcBef>
                <a:spcPts val="0"/>
              </a:spcBef>
              <a:defRPr sz="1013" b="0">
                <a:solidFill>
                  <a:schemeClr val="tx1"/>
                </a:solidFill>
              </a:defRPr>
            </a:lvl1pPr>
            <a:lvl2pPr marL="0" indent="0">
              <a:lnSpc>
                <a:spcPct val="110000"/>
              </a:lnSpc>
              <a:spcBef>
                <a:spcPts val="0"/>
              </a:spcBef>
              <a:buNone/>
              <a:defRPr sz="1013" b="0">
                <a:solidFill>
                  <a:schemeClr val="bg1"/>
                </a:solidFill>
              </a:defRPr>
            </a:lvl2pPr>
            <a:lvl3pPr marL="0" indent="0">
              <a:lnSpc>
                <a:spcPct val="110000"/>
              </a:lnSpc>
              <a:spcBef>
                <a:spcPts val="0"/>
              </a:spcBef>
              <a:buNone/>
              <a:defRPr sz="1013" b="0">
                <a:solidFill>
                  <a:schemeClr val="bg1"/>
                </a:solidFill>
              </a:defRPr>
            </a:lvl3pPr>
            <a:lvl4pPr marL="0" indent="0">
              <a:lnSpc>
                <a:spcPct val="110000"/>
              </a:lnSpc>
              <a:buNone/>
              <a:defRPr sz="1013" b="0">
                <a:solidFill>
                  <a:schemeClr val="bg1"/>
                </a:solidFill>
              </a:defRPr>
            </a:lvl4pPr>
            <a:lvl5pPr marL="0" indent="0">
              <a:lnSpc>
                <a:spcPct val="110000"/>
              </a:lnSpc>
              <a:buNone/>
              <a:defRPr sz="1013"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p:nvPr>
        </p:nvSpPr>
        <p:spPr>
          <a:xfrm>
            <a:off x="10486988" y="5470125"/>
            <a:ext cx="1224000" cy="864000"/>
          </a:xfrm>
        </p:spPr>
        <p:txBody>
          <a:bodyPr bIns="540000" anchor="ctr" anchorCtr="1"/>
          <a:lstStyle>
            <a:lvl1pPr>
              <a:defRPr sz="750" b="0">
                <a:solidFill>
                  <a:schemeClr val="tx1"/>
                </a:solidFill>
              </a:defRPr>
            </a:lvl1pPr>
          </a:lstStyle>
          <a:p>
            <a:r>
              <a:rPr lang="en-US" dirty="0"/>
              <a:t>Click icon to add picture</a:t>
            </a:r>
            <a:endParaRPr lang="en-GB" dirty="0"/>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p:nvPr>
        </p:nvSpPr>
        <p:spPr>
          <a:xfrm>
            <a:off x="9067585" y="5470125"/>
            <a:ext cx="1224000" cy="864000"/>
          </a:xfrm>
        </p:spPr>
        <p:txBody>
          <a:bodyPr bIns="540000" anchor="ctr" anchorCtr="1"/>
          <a:lstStyle>
            <a:lvl1pPr>
              <a:defRPr sz="750" b="0">
                <a:solidFill>
                  <a:schemeClr val="tx1"/>
                </a:solidFill>
              </a:defRPr>
            </a:lvl1pPr>
          </a:lstStyle>
          <a:p>
            <a:r>
              <a:rPr lang="en-US" dirty="0"/>
              <a:t>Click icon to add picture</a:t>
            </a:r>
            <a:endParaRPr lang="en-GB" dirty="0"/>
          </a:p>
        </p:txBody>
      </p:sp>
    </p:spTree>
    <p:extLst>
      <p:ext uri="{BB962C8B-B14F-4D97-AF65-F5344CB8AC3E}">
        <p14:creationId xmlns:p14="http://schemas.microsoft.com/office/powerpoint/2010/main" val="1021123116"/>
      </p:ext>
    </p:extLst>
  </p:cSld>
  <p:clrMapOvr>
    <a:masterClrMapping/>
  </p:clrMapOvr>
  <p:extLst>
    <p:ext uri="{DCECCB84-F9BA-43D5-87BE-67443E8EF086}">
      <p15:sldGuideLst xmlns:p15="http://schemas.microsoft.com/office/powerpoint/2012/main">
        <p15:guide id="1" orient="horz" pos="399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BA4A2EAB-BCCD-8B47-A9D1-9C5C625FDA31}"/>
              </a:ext>
            </a:extLst>
          </p:cNvPr>
          <p:cNvSpPr/>
          <p:nvPr/>
        </p:nvSpPr>
        <p:spPr>
          <a:xfrm>
            <a:off x="1" y="2"/>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sz="1350" dirty="0"/>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4152916"/>
          </a:xfrm>
        </p:spPr>
        <p:txBody>
          <a:bodyPr/>
          <a:lstStyle>
            <a:lvl1pPr>
              <a:lnSpc>
                <a:spcPct val="90000"/>
              </a:lnSpc>
              <a:defRPr sz="4050">
                <a:solidFill>
                  <a:schemeClr val="tx1"/>
                </a:solidFill>
              </a:defRPr>
            </a:lvl1pPr>
          </a:lstStyle>
          <a:p>
            <a:r>
              <a:rPr lang="en-GB" dirty="0"/>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5" y="4702630"/>
            <a:ext cx="4594225" cy="1403142"/>
          </a:xfrm>
        </p:spPr>
        <p:txBody>
          <a:bodyPr anchor="b" anchorCtr="0"/>
          <a:lstStyle>
            <a:lvl1pPr>
              <a:lnSpc>
                <a:spcPct val="125000"/>
              </a:lnSpc>
              <a:spcBef>
                <a:spcPts val="0"/>
              </a:spcBef>
              <a:defRPr sz="1688" b="0">
                <a:solidFill>
                  <a:schemeClr val="tx1"/>
                </a:solidFill>
              </a:defRPr>
            </a:lvl1pPr>
            <a:lvl2pPr marL="0" indent="0">
              <a:lnSpc>
                <a:spcPct val="125000"/>
              </a:lnSpc>
              <a:spcBef>
                <a:spcPts val="0"/>
              </a:spcBef>
              <a:buNone/>
              <a:defRPr sz="1688" b="0">
                <a:solidFill>
                  <a:schemeClr val="tx1"/>
                </a:solidFill>
              </a:defRPr>
            </a:lvl2pPr>
            <a:lvl3pPr marL="0" indent="0">
              <a:lnSpc>
                <a:spcPct val="125000"/>
              </a:lnSpc>
              <a:spcBef>
                <a:spcPts val="0"/>
              </a:spcBef>
              <a:buNone/>
              <a:defRPr sz="1688" b="0">
                <a:solidFill>
                  <a:schemeClr val="tx1"/>
                </a:solidFill>
              </a:defRPr>
            </a:lvl3pPr>
            <a:lvl4pPr marL="0" indent="0">
              <a:lnSpc>
                <a:spcPct val="125000"/>
              </a:lnSpc>
              <a:buNone/>
              <a:defRPr sz="1688" b="0">
                <a:solidFill>
                  <a:schemeClr val="tx1"/>
                </a:solidFill>
              </a:defRPr>
            </a:lvl4pPr>
            <a:lvl5pPr marL="0" indent="0">
              <a:lnSpc>
                <a:spcPct val="125000"/>
              </a:lnSpc>
              <a:buNone/>
              <a:defRPr sz="1688" b="0">
                <a:solidFill>
                  <a:schemeClr val="tx1"/>
                </a:solidFill>
              </a:defRPr>
            </a:lvl5pPr>
          </a:lstStyle>
          <a:p>
            <a:pPr lvl="0"/>
            <a:r>
              <a:rPr lang="en-GB" dirty="0"/>
              <a:t>&lt;Subheading&gt;</a:t>
            </a:r>
          </a:p>
        </p:txBody>
      </p:sp>
    </p:spTree>
    <p:extLst>
      <p:ext uri="{BB962C8B-B14F-4D97-AF65-F5344CB8AC3E}">
        <p14:creationId xmlns:p14="http://schemas.microsoft.com/office/powerpoint/2010/main" val="977658350"/>
      </p:ext>
    </p:extLst>
  </p:cSld>
  <p:clrMapOvr>
    <a:masterClrMapping/>
  </p:clrMapOvr>
  <p:extLst>
    <p:ext uri="{DCECCB84-F9BA-43D5-87BE-67443E8EF086}">
      <p15:sldGuideLst xmlns:p15="http://schemas.microsoft.com/office/powerpoint/2012/main">
        <p15:guide id="1" orient="horz" pos="38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slide: v2">
    <p:bg>
      <p:bgPr>
        <a:solidFill>
          <a:srgbClr val="88F2DD"/>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C29FBFAD-A9CE-2C45-BBC2-645AA5480EEA}"/>
              </a:ext>
            </a:extLst>
          </p:cNvPr>
          <p:cNvSpPr/>
          <p:nvPr/>
        </p:nvSpPr>
        <p:spPr>
          <a:xfrm>
            <a:off x="1" y="2"/>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121A3C"/>
          </a:solidFill>
          <a:ln w="12700" cap="flat">
            <a:solidFill>
              <a:srgbClr val="121A3C"/>
            </a:solidFill>
            <a:prstDash val="solid"/>
            <a:miter/>
          </a:ln>
        </p:spPr>
        <p:txBody>
          <a:bodyPr rtlCol="0" anchor="ctr"/>
          <a:lstStyle/>
          <a:p>
            <a:endParaRPr lang="en-GB" sz="1350" dirty="0"/>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4152916"/>
          </a:xfrm>
        </p:spPr>
        <p:txBody>
          <a:bodyPr/>
          <a:lstStyle>
            <a:lvl1pPr>
              <a:lnSpc>
                <a:spcPct val="90000"/>
              </a:lnSpc>
              <a:defRPr sz="4050">
                <a:solidFill>
                  <a:schemeClr val="bg1"/>
                </a:solidFill>
              </a:defRPr>
            </a:lvl1pPr>
          </a:lstStyle>
          <a:p>
            <a:r>
              <a:rPr lang="en-GB" dirty="0"/>
              <a:t>[Divider slide: v2]</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5" y="4702630"/>
            <a:ext cx="4594225" cy="1403142"/>
          </a:xfrm>
        </p:spPr>
        <p:txBody>
          <a:bodyPr anchor="b" anchorCtr="0"/>
          <a:lstStyle>
            <a:lvl1pPr>
              <a:lnSpc>
                <a:spcPct val="125000"/>
              </a:lnSpc>
              <a:spcBef>
                <a:spcPts val="0"/>
              </a:spcBef>
              <a:defRPr sz="1688" b="0">
                <a:solidFill>
                  <a:schemeClr val="bg1"/>
                </a:solidFill>
              </a:defRPr>
            </a:lvl1pPr>
            <a:lvl2pPr marL="0" indent="0">
              <a:lnSpc>
                <a:spcPct val="125000"/>
              </a:lnSpc>
              <a:spcBef>
                <a:spcPts val="0"/>
              </a:spcBef>
              <a:buNone/>
              <a:defRPr sz="1688" b="0">
                <a:solidFill>
                  <a:schemeClr val="tx1"/>
                </a:solidFill>
              </a:defRPr>
            </a:lvl2pPr>
            <a:lvl3pPr marL="0" indent="0">
              <a:lnSpc>
                <a:spcPct val="125000"/>
              </a:lnSpc>
              <a:spcBef>
                <a:spcPts val="0"/>
              </a:spcBef>
              <a:buNone/>
              <a:defRPr sz="1688" b="0">
                <a:solidFill>
                  <a:schemeClr val="tx1"/>
                </a:solidFill>
              </a:defRPr>
            </a:lvl3pPr>
            <a:lvl4pPr marL="0" indent="0">
              <a:lnSpc>
                <a:spcPct val="125000"/>
              </a:lnSpc>
              <a:buNone/>
              <a:defRPr sz="1688" b="0">
                <a:solidFill>
                  <a:schemeClr val="tx1"/>
                </a:solidFill>
              </a:defRPr>
            </a:lvl4pPr>
            <a:lvl5pPr marL="0" indent="0">
              <a:lnSpc>
                <a:spcPct val="125000"/>
              </a:lnSpc>
              <a:buNone/>
              <a:defRPr sz="1688" b="0">
                <a:solidFill>
                  <a:schemeClr val="tx1"/>
                </a:solidFill>
              </a:defRPr>
            </a:lvl5pPr>
          </a:lstStyle>
          <a:p>
            <a:pPr lvl="0"/>
            <a:r>
              <a:rPr lang="en-GB" dirty="0"/>
              <a:t>&lt;Subheading&gt;</a:t>
            </a:r>
          </a:p>
        </p:txBody>
      </p:sp>
    </p:spTree>
    <p:extLst>
      <p:ext uri="{BB962C8B-B14F-4D97-AF65-F5344CB8AC3E}">
        <p14:creationId xmlns:p14="http://schemas.microsoft.com/office/powerpoint/2010/main" val="1217889306"/>
      </p:ext>
    </p:extLst>
  </p:cSld>
  <p:clrMapOvr>
    <a:masterClrMapping/>
  </p:clrMapOvr>
  <p:extLst>
    <p:ext uri="{DCECCB84-F9BA-43D5-87BE-67443E8EF086}">
      <p15:sldGuideLst xmlns:p15="http://schemas.microsoft.com/office/powerpoint/2012/main">
        <p15:guide id="1" orient="horz" pos="380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p:txBody>
          <a:bodyPr/>
          <a:lstStyle/>
          <a:p>
            <a:r>
              <a:rPr lang="en-GB" dirty="0"/>
              <a:t>[Title and content]</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6" y="2041200"/>
            <a:ext cx="11233151" cy="3564000"/>
          </a:xfrm>
        </p:spPr>
        <p:txBody>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dirty="0"/>
              <a:t>@NHSLocalGrowth</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Tree>
    <p:extLst>
      <p:ext uri="{BB962C8B-B14F-4D97-AF65-F5344CB8AC3E}">
        <p14:creationId xmlns:p14="http://schemas.microsoft.com/office/powerpoint/2010/main" val="3928198288"/>
      </p:ext>
    </p:extLst>
  </p:cSld>
  <p:clrMapOvr>
    <a:masterClrMapping/>
  </p:clrMapOvr>
  <p:extLst>
    <p:ext uri="{DCECCB84-F9BA-43D5-87BE-67443E8EF086}">
      <p15:sldGuideLst xmlns:p15="http://schemas.microsoft.com/office/powerpoint/2012/main">
        <p15:guide id="1" orient="horz" pos="4080">
          <p15:clr>
            <a:srgbClr val="FBAE40"/>
          </p15:clr>
        </p15:guide>
        <p15:guide id="2" orient="horz" pos="3528">
          <p15:clr>
            <a:srgbClr val="FBAE40"/>
          </p15:clr>
        </p15:guide>
        <p15:guide id="3" orient="horz" pos="12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content: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6" y="372269"/>
            <a:ext cx="11233151" cy="1035804"/>
          </a:xfrm>
        </p:spPr>
        <p:txBody>
          <a:bodyPr/>
          <a:lstStyle/>
          <a:p>
            <a:r>
              <a:rPr lang="en-GB" dirty="0"/>
              <a:t>[Two column content: v1]</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6" y="2041200"/>
            <a:ext cx="5540375" cy="3564000"/>
          </a:xfrm>
        </p:spPr>
        <p:txBody>
          <a:bodyPr rIns="288000"/>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dirty="0"/>
              <a:t>@NHSLocalGrowth</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2" y="2041200"/>
            <a:ext cx="5540375" cy="3564000"/>
          </a:xfrm>
        </p:spPr>
        <p:txBody>
          <a:bodyPr lIns="288000"/>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Tree>
    <p:extLst>
      <p:ext uri="{BB962C8B-B14F-4D97-AF65-F5344CB8AC3E}">
        <p14:creationId xmlns:p14="http://schemas.microsoft.com/office/powerpoint/2010/main" val="608128221"/>
      </p:ext>
    </p:extLst>
  </p:cSld>
  <p:clrMapOvr>
    <a:masterClrMapping/>
  </p:clrMapOvr>
  <p:extLst>
    <p:ext uri="{DCECCB84-F9BA-43D5-87BE-67443E8EF086}">
      <p15:sldGuideLst xmlns:p15="http://schemas.microsoft.com/office/powerpoint/2012/main">
        <p15:guide id="1" orient="horz" pos="4080">
          <p15:clr>
            <a:srgbClr val="FBAE40"/>
          </p15:clr>
        </p15:guide>
        <p15:guide id="2" orient="horz" pos="3528">
          <p15:clr>
            <a:srgbClr val="FBAE40"/>
          </p15:clr>
        </p15:guide>
        <p15:guide id="3" orient="horz" pos="12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content: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6" y="372269"/>
            <a:ext cx="11233151" cy="1035804"/>
          </a:xfrm>
        </p:spPr>
        <p:txBody>
          <a:bodyPr/>
          <a:lstStyle>
            <a:lvl1pPr>
              <a:defRPr>
                <a:solidFill>
                  <a:schemeClr val="accent1"/>
                </a:solidFill>
              </a:defRPr>
            </a:lvl1pPr>
          </a:lstStyle>
          <a:p>
            <a:r>
              <a:rPr lang="en-GB" dirty="0"/>
              <a:t>[Two column content: v2]</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6" y="2041200"/>
            <a:ext cx="5540375" cy="3564000"/>
          </a:xfrm>
        </p:spPr>
        <p:txBody>
          <a:bodyPr r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dirty="0"/>
              <a:t>@NHSLocalGrowth</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dirty="0"/>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2" y="2041200"/>
            <a:ext cx="5540375" cy="3564000"/>
          </a:xfrm>
        </p:spPr>
        <p:txBody>
          <a:bodyPr l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Tree>
    <p:extLst>
      <p:ext uri="{BB962C8B-B14F-4D97-AF65-F5344CB8AC3E}">
        <p14:creationId xmlns:p14="http://schemas.microsoft.com/office/powerpoint/2010/main" val="2747630414"/>
      </p:ext>
    </p:extLst>
  </p:cSld>
  <p:clrMapOvr>
    <a:masterClrMapping/>
  </p:clrMapOvr>
  <p:extLst>
    <p:ext uri="{DCECCB84-F9BA-43D5-87BE-67443E8EF086}">
      <p15:sldGuideLst xmlns:p15="http://schemas.microsoft.com/office/powerpoint/2012/main">
        <p15:guide id="1" orient="horz" pos="4080">
          <p15:clr>
            <a:srgbClr val="FBAE40"/>
          </p15:clr>
        </p15:guide>
        <p15:guide id="2" orient="horz" pos="3528">
          <p15:clr>
            <a:srgbClr val="FBAE40"/>
          </p15:clr>
        </p15:guide>
        <p15:guide id="3" orient="horz" pos="12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6" y="372269"/>
            <a:ext cx="11233151" cy="1035804"/>
          </a:xfrm>
        </p:spPr>
        <p:txBody>
          <a:bodyPr/>
          <a:lstStyle>
            <a:lvl1pPr>
              <a:defRPr>
                <a:solidFill>
                  <a:schemeClr val="tx1"/>
                </a:solidFill>
              </a:defRPr>
            </a:lvl1pPr>
          </a:lstStyle>
          <a:p>
            <a:r>
              <a:rPr lang="en-GB" dirty="0"/>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6"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dirty="0"/>
              <a:t>@NHSLocalGrowth</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2"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6" y="6102015"/>
            <a:ext cx="1123315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188467"/>
      </p:ext>
    </p:extLst>
  </p:cSld>
  <p:clrMapOvr>
    <a:masterClrMapping/>
  </p:clrMapOvr>
  <p:extLst>
    <p:ext uri="{DCECCB84-F9BA-43D5-87BE-67443E8EF086}">
      <p15:sldGuideLst xmlns:p15="http://schemas.microsoft.com/office/powerpoint/2012/main">
        <p15:guide id="1" orient="horz" pos="4080">
          <p15:clr>
            <a:srgbClr val="FBAE40"/>
          </p15:clr>
        </p15:guide>
        <p15:guide id="2" orient="horz" pos="3528">
          <p15:clr>
            <a:srgbClr val="FBAE40"/>
          </p15:clr>
        </p15:guide>
        <p15:guide id="3" orient="horz" pos="12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4" y="372269"/>
            <a:ext cx="5540400" cy="1035804"/>
          </a:xfrm>
        </p:spPr>
        <p:txBody>
          <a:bodyPr/>
          <a:lstStyle/>
          <a:p>
            <a:r>
              <a:rPr lang="en-GB" dirty="0"/>
              <a:t>[Text and image]</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400" cy="3564000"/>
          </a:xfrm>
        </p:spPr>
        <p:txBody>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dirty="0"/>
              <a:t>@NHSLocalGrowth</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8"/>
            <a:ext cx="800100" cy="219651"/>
          </a:xfrm>
        </p:spPr>
        <p:txBody>
          <a:bodyPr/>
          <a:lstStyle/>
          <a:p>
            <a:fld id="{FD15E2C3-2FDC-5443-A5D7-CEF7C1191BA7}" type="slidenum">
              <a:rPr lang="en-GB" smtClean="0"/>
              <a:t>‹#›</a:t>
            </a:fld>
            <a:endParaRPr lang="en-GB" dirty="0"/>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6172175" y="468315"/>
            <a:ext cx="5540400" cy="5132387"/>
          </a:xfrm>
        </p:spPr>
        <p:txBody>
          <a:bodyPr lIns="360000" rIns="360000" bIns="2340000" anchor="ctr" anchorCtr="1"/>
          <a:lstStyle>
            <a:lvl1pPr algn="ctr">
              <a:defRPr sz="1050" b="0"/>
            </a:lvl1pPr>
          </a:lstStyle>
          <a:p>
            <a:pPr lvl="0"/>
            <a:r>
              <a:rPr lang="en-GB" dirty="0"/>
              <a:t>Only use this placeholder for a table, chart, Smart Art graphic, picture or movie by simply clicking on the relevant icon within the placeholder.</a:t>
            </a:r>
            <a:br>
              <a:rPr lang="en-GB" dirty="0"/>
            </a:br>
            <a:br>
              <a:rPr lang="en-GB" dirty="0"/>
            </a:br>
            <a:r>
              <a:rPr lang="en-GB" dirty="0"/>
              <a:t>STRICTLY NO BODY COPY.</a:t>
            </a:r>
          </a:p>
        </p:txBody>
      </p:sp>
    </p:spTree>
    <p:extLst>
      <p:ext uri="{BB962C8B-B14F-4D97-AF65-F5344CB8AC3E}">
        <p14:creationId xmlns:p14="http://schemas.microsoft.com/office/powerpoint/2010/main" val="3282919634"/>
      </p:ext>
    </p:extLst>
  </p:cSld>
  <p:clrMapOvr>
    <a:masterClrMapping/>
  </p:clrMapOvr>
  <p:extLst>
    <p:ext uri="{DCECCB84-F9BA-43D5-87BE-67443E8EF086}">
      <p15:sldGuideLst xmlns:p15="http://schemas.microsoft.com/office/powerpoint/2012/main">
        <p15:guide id="1" orient="horz" pos="4080">
          <p15:clr>
            <a:srgbClr val="FBAE40"/>
          </p15:clr>
        </p15:guide>
        <p15:guide id="2" orient="horz" pos="3528">
          <p15:clr>
            <a:srgbClr val="FBAE40"/>
          </p15:clr>
        </p15:guide>
        <p15:guide id="3" orient="horz" pos="12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BA4A2EAB-BCCD-8B47-A9D1-9C5C625FDA31}"/>
              </a:ext>
            </a:extLst>
          </p:cNvPr>
          <p:cNvSpPr/>
          <p:nvPr/>
        </p:nvSpPr>
        <p:spPr>
          <a:xfrm>
            <a:off x="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dirty="0"/>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4152916"/>
          </a:xfrm>
        </p:spPr>
        <p:txBody>
          <a:bodyPr/>
          <a:lstStyle>
            <a:lvl1pPr>
              <a:lnSpc>
                <a:spcPct val="90000"/>
              </a:lnSpc>
              <a:defRPr sz="5400">
                <a:solidFill>
                  <a:schemeClr val="tx1"/>
                </a:solidFill>
              </a:defRPr>
            </a:lvl1pPr>
          </a:lstStyle>
          <a:p>
            <a:r>
              <a:rPr lang="en-GB" dirty="0"/>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702630"/>
            <a:ext cx="4594225" cy="1403142"/>
          </a:xfrm>
        </p:spPr>
        <p:txBody>
          <a:bodyPr anchor="b" anchorCtr="0"/>
          <a:lstStyle>
            <a:lvl1pPr>
              <a:lnSpc>
                <a:spcPct val="125000"/>
              </a:lnSpc>
              <a:spcBef>
                <a:spcPts val="0"/>
              </a:spcBef>
              <a:defRPr sz="2250" b="0">
                <a:solidFill>
                  <a:schemeClr val="tx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dirty="0"/>
              <a:t>&lt;Subheading&gt;</a:t>
            </a:r>
          </a:p>
        </p:txBody>
      </p:sp>
    </p:spTree>
    <p:extLst>
      <p:ext uri="{BB962C8B-B14F-4D97-AF65-F5344CB8AC3E}">
        <p14:creationId xmlns:p14="http://schemas.microsoft.com/office/powerpoint/2010/main" val="2255011689"/>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4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6" y="372269"/>
            <a:ext cx="11233151" cy="1035804"/>
          </a:xfrm>
        </p:spPr>
        <p:txBody>
          <a:bodyPr/>
          <a:lstStyle/>
          <a:p>
            <a:r>
              <a:rPr lang="en-GB" dirty="0"/>
              <a:t>[Content: 4 up]</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dirty="0"/>
              <a:t>@NHSLocalGrowth</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9" name="Content Placeholder 8">
            <a:extLst>
              <a:ext uri="{FF2B5EF4-FFF2-40B4-BE49-F238E27FC236}">
                <a16:creationId xmlns:a16="http://schemas.microsoft.com/office/drawing/2014/main" id="{AB63A01F-3862-E044-AE21-AF64A94B7643}"/>
              </a:ext>
            </a:extLst>
          </p:cNvPr>
          <p:cNvSpPr>
            <a:spLocks noGrp="1"/>
          </p:cNvSpPr>
          <p:nvPr>
            <p:ph sz="quarter" idx="13" hasCustomPrompt="1"/>
          </p:nvPr>
        </p:nvSpPr>
        <p:spPr>
          <a:xfrm>
            <a:off x="479425" y="2038350"/>
            <a:ext cx="2696400" cy="1695450"/>
          </a:xfrm>
        </p:spPr>
        <p:txBody>
          <a:bodyPr anchor="ctr" anchorCtr="1"/>
          <a:lstStyle>
            <a:lvl1pPr algn="ctr">
              <a:defRPr sz="900" b="0"/>
            </a:lvl1pPr>
          </a:lstStyle>
          <a:p>
            <a:pPr lvl="0"/>
            <a:r>
              <a:rPr lang="en-GB" dirty="0"/>
              <a:t>Only use for a table, chart, Smart Art graphic, picture or movie by simply clicking on the relevant icon within the placeholder.</a:t>
            </a:r>
            <a:br>
              <a:rPr lang="en-GB" dirty="0"/>
            </a:br>
            <a:r>
              <a:rPr lang="en-GB" dirty="0"/>
              <a:t>STRICTLY NO BODY COPY.</a:t>
            </a:r>
          </a:p>
        </p:txBody>
      </p:sp>
      <p:sp>
        <p:nvSpPr>
          <p:cNvPr id="10" name="Content Placeholder 2">
            <a:extLst>
              <a:ext uri="{FF2B5EF4-FFF2-40B4-BE49-F238E27FC236}">
                <a16:creationId xmlns:a16="http://schemas.microsoft.com/office/drawing/2014/main" id="{AD5703A9-ECC4-BA41-A90D-0D45A32C79EF}"/>
              </a:ext>
            </a:extLst>
          </p:cNvPr>
          <p:cNvSpPr>
            <a:spLocks noGrp="1"/>
          </p:cNvSpPr>
          <p:nvPr>
            <p:ph idx="14" hasCustomPrompt="1"/>
          </p:nvPr>
        </p:nvSpPr>
        <p:spPr>
          <a:xfrm>
            <a:off x="3325008"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11" name="Content Placeholder 8">
            <a:extLst>
              <a:ext uri="{FF2B5EF4-FFF2-40B4-BE49-F238E27FC236}">
                <a16:creationId xmlns:a16="http://schemas.microsoft.com/office/drawing/2014/main" id="{00B9724E-1CCC-3A48-A5D3-644568A57741}"/>
              </a:ext>
            </a:extLst>
          </p:cNvPr>
          <p:cNvSpPr>
            <a:spLocks noGrp="1"/>
          </p:cNvSpPr>
          <p:nvPr>
            <p:ph sz="quarter" idx="15" hasCustomPrompt="1"/>
          </p:nvPr>
        </p:nvSpPr>
        <p:spPr>
          <a:xfrm>
            <a:off x="3325008" y="2038350"/>
            <a:ext cx="2696400" cy="1695450"/>
          </a:xfrm>
        </p:spPr>
        <p:txBody>
          <a:bodyPr anchor="ctr" anchorCtr="1"/>
          <a:lstStyle>
            <a:lvl1pPr algn="ctr">
              <a:defRPr sz="900" b="0"/>
            </a:lvl1pPr>
          </a:lstStyle>
          <a:p>
            <a:pPr lvl="0"/>
            <a:r>
              <a:rPr lang="en-GB" dirty="0"/>
              <a:t>Only use for a table, chart, Smart Art graphic, picture or movie by simply clicking on the relevant icon within the placeholder.</a:t>
            </a:r>
            <a:br>
              <a:rPr lang="en-GB" dirty="0"/>
            </a:br>
            <a:r>
              <a:rPr lang="en-GB" dirty="0"/>
              <a:t>STRICTLY NO BODY COPY.</a:t>
            </a:r>
          </a:p>
        </p:txBody>
      </p:sp>
      <p:sp>
        <p:nvSpPr>
          <p:cNvPr id="12" name="Content Placeholder 2">
            <a:extLst>
              <a:ext uri="{FF2B5EF4-FFF2-40B4-BE49-F238E27FC236}">
                <a16:creationId xmlns:a16="http://schemas.microsoft.com/office/drawing/2014/main" id="{21B21249-2195-934B-B697-CF2E8CA4C357}"/>
              </a:ext>
            </a:extLst>
          </p:cNvPr>
          <p:cNvSpPr>
            <a:spLocks noGrp="1"/>
          </p:cNvSpPr>
          <p:nvPr>
            <p:ph idx="16" hasCustomPrompt="1"/>
          </p:nvPr>
        </p:nvSpPr>
        <p:spPr>
          <a:xfrm>
            <a:off x="6170591"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13" name="Content Placeholder 8">
            <a:extLst>
              <a:ext uri="{FF2B5EF4-FFF2-40B4-BE49-F238E27FC236}">
                <a16:creationId xmlns:a16="http://schemas.microsoft.com/office/drawing/2014/main" id="{2D5041F6-CE68-BA49-B331-CEADE4D13171}"/>
              </a:ext>
            </a:extLst>
          </p:cNvPr>
          <p:cNvSpPr>
            <a:spLocks noGrp="1"/>
          </p:cNvSpPr>
          <p:nvPr>
            <p:ph sz="quarter" idx="17" hasCustomPrompt="1"/>
          </p:nvPr>
        </p:nvSpPr>
        <p:spPr>
          <a:xfrm>
            <a:off x="6170591" y="2038350"/>
            <a:ext cx="2696400" cy="1695450"/>
          </a:xfrm>
        </p:spPr>
        <p:txBody>
          <a:bodyPr anchor="ctr" anchorCtr="1"/>
          <a:lstStyle>
            <a:lvl1pPr algn="ctr">
              <a:defRPr sz="900" b="0"/>
            </a:lvl1pPr>
          </a:lstStyle>
          <a:p>
            <a:pPr lvl="0"/>
            <a:r>
              <a:rPr lang="en-GB" dirty="0"/>
              <a:t>Only use for a table, chart, Smart Art graphic, picture or movie by simply clicking on the relevant icon within the placeholder.</a:t>
            </a:r>
            <a:br>
              <a:rPr lang="en-GB" dirty="0"/>
            </a:br>
            <a:r>
              <a:rPr lang="en-GB" dirty="0"/>
              <a:t>STRICTLY NO BODY COPY.</a:t>
            </a:r>
          </a:p>
        </p:txBody>
      </p:sp>
      <p:sp>
        <p:nvSpPr>
          <p:cNvPr id="14" name="Content Placeholder 2">
            <a:extLst>
              <a:ext uri="{FF2B5EF4-FFF2-40B4-BE49-F238E27FC236}">
                <a16:creationId xmlns:a16="http://schemas.microsoft.com/office/drawing/2014/main" id="{2801663A-AD0C-734A-8CA6-2C6862B9E1B1}"/>
              </a:ext>
            </a:extLst>
          </p:cNvPr>
          <p:cNvSpPr>
            <a:spLocks noGrp="1"/>
          </p:cNvSpPr>
          <p:nvPr>
            <p:ph idx="18" hasCustomPrompt="1"/>
          </p:nvPr>
        </p:nvSpPr>
        <p:spPr>
          <a:xfrm>
            <a:off x="901617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15" name="Content Placeholder 8">
            <a:extLst>
              <a:ext uri="{FF2B5EF4-FFF2-40B4-BE49-F238E27FC236}">
                <a16:creationId xmlns:a16="http://schemas.microsoft.com/office/drawing/2014/main" id="{D73DA775-A26D-2B41-9F7D-1CECA0A3C2D6}"/>
              </a:ext>
            </a:extLst>
          </p:cNvPr>
          <p:cNvSpPr>
            <a:spLocks noGrp="1"/>
          </p:cNvSpPr>
          <p:nvPr>
            <p:ph sz="quarter" idx="19" hasCustomPrompt="1"/>
          </p:nvPr>
        </p:nvSpPr>
        <p:spPr>
          <a:xfrm>
            <a:off x="9016175" y="2038350"/>
            <a:ext cx="2696400" cy="1695450"/>
          </a:xfrm>
        </p:spPr>
        <p:txBody>
          <a:bodyPr anchor="ctr" anchorCtr="1"/>
          <a:lstStyle>
            <a:lvl1pPr algn="ctr">
              <a:defRPr sz="900" b="0"/>
            </a:lvl1pPr>
          </a:lstStyle>
          <a:p>
            <a:pPr lvl="0"/>
            <a:r>
              <a:rPr lang="en-GB" dirty="0"/>
              <a:t>Only use for a table, chart, Smart Art graphic, picture or movie by simply clicking on the relevant icon within the placeholder.</a:t>
            </a:r>
            <a:br>
              <a:rPr lang="en-GB" dirty="0"/>
            </a:br>
            <a:r>
              <a:rPr lang="en-GB" dirty="0"/>
              <a:t>STRICTLY NO BODY COPY.</a:t>
            </a:r>
          </a:p>
        </p:txBody>
      </p:sp>
    </p:spTree>
    <p:extLst>
      <p:ext uri="{BB962C8B-B14F-4D97-AF65-F5344CB8AC3E}">
        <p14:creationId xmlns:p14="http://schemas.microsoft.com/office/powerpoint/2010/main" val="4031617224"/>
      </p:ext>
    </p:extLst>
  </p:cSld>
  <p:clrMapOvr>
    <a:masterClrMapping/>
  </p:clrMapOvr>
  <p:extLst>
    <p:ext uri="{DCECCB84-F9BA-43D5-87BE-67443E8EF086}">
      <p15:sldGuideLst xmlns:p15="http://schemas.microsoft.com/office/powerpoint/2012/main">
        <p15:guide id="1" orient="horz" pos="4080">
          <p15:clr>
            <a:srgbClr val="FBAE40"/>
          </p15:clr>
        </p15:guide>
        <p15:guide id="3" orient="horz" pos="12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age content: v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dirty="0"/>
              <a:t>@NHSLocalGrowth</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8"/>
            <a:ext cx="800100" cy="219651"/>
          </a:xfrm>
        </p:spPr>
        <p:txBody>
          <a:bodyPr/>
          <a:lstStyle/>
          <a:p>
            <a:fld id="{FD15E2C3-2FDC-5443-A5D7-CEF7C1191BA7}" type="slidenum">
              <a:rPr lang="en-GB" smtClean="0"/>
              <a:t>‹#›</a:t>
            </a:fld>
            <a:endParaRPr lang="en-GB" dirty="0"/>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479426" y="468315"/>
            <a:ext cx="11233151" cy="5132387"/>
          </a:xfrm>
        </p:spPr>
        <p:txBody>
          <a:bodyPr lIns="2520000" rIns="2520000" bIns="2340000" anchor="ctr" anchorCtr="1"/>
          <a:lstStyle>
            <a:lvl1pPr algn="ctr">
              <a:defRPr sz="1050" b="0"/>
            </a:lvl1pPr>
          </a:lstStyle>
          <a:p>
            <a:pPr lvl="0"/>
            <a:r>
              <a:rPr lang="en-GB" dirty="0"/>
              <a:t>[Full page content: v1]</a:t>
            </a:r>
            <a:br>
              <a:rPr lang="en-GB" dirty="0"/>
            </a:br>
            <a:r>
              <a:rPr lang="en-GB" dirty="0"/>
              <a:t>Only use this placeholder for a table, chart, Smart Art graphic, picture or movie by simply clicking on the relevant icon within the placeholder.</a:t>
            </a:r>
            <a:br>
              <a:rPr lang="en-GB" dirty="0"/>
            </a:br>
            <a:br>
              <a:rPr lang="en-GB" dirty="0"/>
            </a:br>
            <a:r>
              <a:rPr lang="en-GB" dirty="0"/>
              <a:t>STRICTLY NO BODY COPY.</a:t>
            </a:r>
          </a:p>
        </p:txBody>
      </p:sp>
    </p:spTree>
    <p:extLst>
      <p:ext uri="{BB962C8B-B14F-4D97-AF65-F5344CB8AC3E}">
        <p14:creationId xmlns:p14="http://schemas.microsoft.com/office/powerpoint/2010/main" val="3140582805"/>
      </p:ext>
    </p:extLst>
  </p:cSld>
  <p:clrMapOvr>
    <a:masterClrMapping/>
  </p:clrMapOvr>
  <p:extLst>
    <p:ext uri="{DCECCB84-F9BA-43D5-87BE-67443E8EF086}">
      <p15:sldGuideLst xmlns:p15="http://schemas.microsoft.com/office/powerpoint/2012/main">
        <p15:guide id="1" orient="horz" pos="4080">
          <p15:clr>
            <a:srgbClr val="FBAE40"/>
          </p15:clr>
        </p15:guide>
        <p15:guide id="2" orient="horz" pos="352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age content: v2">
    <p:bg>
      <p:bgPr>
        <a:solidFill>
          <a:srgbClr val="121A3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dirty="0"/>
              <a:t>@NHSLocalGrowth</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8"/>
            <a:ext cx="800100" cy="219651"/>
          </a:xfrm>
        </p:spPr>
        <p:txBody>
          <a:bodyPr/>
          <a:lstStyle>
            <a:lvl1pPr>
              <a:defRPr>
                <a:solidFill>
                  <a:schemeClr val="bg1"/>
                </a:solidFill>
              </a:defRPr>
            </a:lvl1pPr>
          </a:lstStyle>
          <a:p>
            <a:fld id="{FD15E2C3-2FDC-5443-A5D7-CEF7C1191BA7}" type="slidenum">
              <a:rPr lang="en-GB" smtClean="0"/>
              <a:pPr/>
              <a:t>‹#›</a:t>
            </a:fld>
            <a:endParaRPr lang="en-GB" dirty="0"/>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479426" y="468315"/>
            <a:ext cx="11233151" cy="5132387"/>
          </a:xfrm>
        </p:spPr>
        <p:txBody>
          <a:bodyPr lIns="2520000" rIns="2520000" bIns="2340000" anchor="ctr" anchorCtr="1"/>
          <a:lstStyle>
            <a:lvl1pPr algn="ctr">
              <a:defRPr sz="1050" b="0">
                <a:solidFill>
                  <a:schemeClr val="bg1"/>
                </a:solidFill>
              </a:defRPr>
            </a:lvl1pPr>
          </a:lstStyle>
          <a:p>
            <a:pPr lvl="0"/>
            <a:r>
              <a:rPr lang="en-GB" dirty="0"/>
              <a:t>[Full page content: v2]</a:t>
            </a:r>
            <a:br>
              <a:rPr lang="en-GB" dirty="0"/>
            </a:br>
            <a:r>
              <a:rPr lang="en-GB" dirty="0"/>
              <a:t>Only use this placeholder for a table, chart, Smart Art graphic, picture or movie by simply clicking on the relevant icon within the placeholder.</a:t>
            </a:r>
            <a:br>
              <a:rPr lang="en-GB" dirty="0"/>
            </a:br>
            <a:br>
              <a:rPr lang="en-GB" dirty="0"/>
            </a:br>
            <a:r>
              <a:rPr lang="en-GB" dirty="0"/>
              <a:t>STRICTLY NO BODY COPY.</a:t>
            </a:r>
          </a:p>
        </p:txBody>
      </p:sp>
    </p:spTree>
    <p:extLst>
      <p:ext uri="{BB962C8B-B14F-4D97-AF65-F5344CB8AC3E}">
        <p14:creationId xmlns:p14="http://schemas.microsoft.com/office/powerpoint/2010/main" val="2677138578"/>
      </p:ext>
    </p:extLst>
  </p:cSld>
  <p:clrMapOvr>
    <a:masterClrMapping/>
  </p:clrMapOvr>
  <p:extLst>
    <p:ext uri="{DCECCB84-F9BA-43D5-87BE-67443E8EF086}">
      <p15:sldGuideLst xmlns:p15="http://schemas.microsoft.com/office/powerpoint/2012/main">
        <p15:guide id="1" orient="horz" pos="4080">
          <p15:clr>
            <a:srgbClr val="FBAE40"/>
          </p15:clr>
        </p15:guide>
        <p15:guide id="2" orient="horz" pos="352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dirty="0"/>
              <a:t>@NHSLocalGrowth</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6" y="468314"/>
            <a:ext cx="6489700" cy="5132387"/>
          </a:xfrm>
        </p:spPr>
        <p:txBody>
          <a:bodyPr/>
          <a:lstStyle>
            <a:lvl1pPr marL="162000" indent="-162000">
              <a:lnSpc>
                <a:spcPct val="90000"/>
              </a:lnSpc>
              <a:spcBef>
                <a:spcPts val="0"/>
              </a:spcBef>
              <a:spcAft>
                <a:spcPts val="1650"/>
              </a:spcAft>
              <a:defRPr sz="2700" b="0">
                <a:solidFill>
                  <a:schemeClr val="bg1"/>
                </a:solidFill>
              </a:defRPr>
            </a:lvl1pPr>
            <a:lvl2pPr marL="162000" indent="0">
              <a:lnSpc>
                <a:spcPct val="90000"/>
              </a:lnSpc>
              <a:spcBef>
                <a:spcPts val="0"/>
              </a:spcBef>
              <a:spcAft>
                <a:spcPts val="1650"/>
              </a:spcAft>
              <a:buNone/>
              <a:defRPr sz="2700" b="0">
                <a:solidFill>
                  <a:schemeClr val="bg1"/>
                </a:solidFill>
              </a:defRPr>
            </a:lvl2pPr>
            <a:lvl3pPr marL="0" indent="0">
              <a:lnSpc>
                <a:spcPct val="90000"/>
              </a:lnSpc>
              <a:spcBef>
                <a:spcPts val="0"/>
              </a:spcBef>
              <a:spcAft>
                <a:spcPts val="1650"/>
              </a:spcAft>
              <a:buNone/>
              <a:defRPr sz="2700" b="0">
                <a:solidFill>
                  <a:schemeClr val="bg1"/>
                </a:solidFill>
              </a:defRPr>
            </a:lvl3pPr>
            <a:lvl4pPr marL="0" indent="0">
              <a:lnSpc>
                <a:spcPct val="90000"/>
              </a:lnSpc>
              <a:spcAft>
                <a:spcPts val="1650"/>
              </a:spcAft>
              <a:buNone/>
              <a:defRPr sz="2700" b="0">
                <a:solidFill>
                  <a:schemeClr val="bg1"/>
                </a:solidFill>
              </a:defRPr>
            </a:lvl4pPr>
            <a:lvl5pPr marL="0" indent="0">
              <a:lnSpc>
                <a:spcPct val="90000"/>
              </a:lnSpc>
              <a:spcAft>
                <a:spcPts val="1650"/>
              </a:spcAft>
              <a:buNone/>
              <a:defRPr sz="2700" b="0">
                <a:solidFill>
                  <a:schemeClr val="bg1"/>
                </a:solidFill>
              </a:defRPr>
            </a:lvl5pPr>
          </a:lstStyle>
          <a:p>
            <a:pPr lvl="0"/>
            <a:r>
              <a:rPr lang="en-GB" dirty="0"/>
              <a:t>“	[Quote/Statement slide: v1]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sp>
        <p:nvSpPr>
          <p:cNvPr id="7" name="Graphic 2">
            <a:extLst>
              <a:ext uri="{FF2B5EF4-FFF2-40B4-BE49-F238E27FC236}">
                <a16:creationId xmlns:a16="http://schemas.microsoft.com/office/drawing/2014/main" id="{BB84DE62-907D-D246-B815-3D81FAB92EFD}"/>
              </a:ext>
            </a:extLst>
          </p:cNvPr>
          <p:cNvSpPr/>
          <p:nvPr userDrawn="1"/>
        </p:nvSpPr>
        <p:spPr>
          <a:xfrm>
            <a:off x="5566892" y="-9000"/>
            <a:ext cx="6627507" cy="6876000"/>
          </a:xfrm>
          <a:custGeom>
            <a:avLst/>
            <a:gdLst>
              <a:gd name="connsiteX0" fmla="*/ 0 w 4969192"/>
              <a:gd name="connsiteY0" fmla="*/ 0 h 5143500"/>
              <a:gd name="connsiteX1" fmla="*/ 0 w 4969192"/>
              <a:gd name="connsiteY1" fmla="*/ 1905 h 5143500"/>
              <a:gd name="connsiteX2" fmla="*/ 2483167 w 4969192"/>
              <a:gd name="connsiteY2" fmla="*/ 2571750 h 5143500"/>
              <a:gd name="connsiteX3" fmla="*/ 0 w 4969192"/>
              <a:gd name="connsiteY3" fmla="*/ 5141595 h 5143500"/>
              <a:gd name="connsiteX4" fmla="*/ 0 w 4969192"/>
              <a:gd name="connsiteY4" fmla="*/ 5143500 h 5143500"/>
              <a:gd name="connsiteX5" fmla="*/ 4969193 w 4969192"/>
              <a:gd name="connsiteY5" fmla="*/ 5143500 h 5143500"/>
              <a:gd name="connsiteX6" fmla="*/ 4969193 w 4969192"/>
              <a:gd name="connsiteY6" fmla="*/ 0 h 5143500"/>
              <a:gd name="connsiteX7" fmla="*/ 0 w 4969192"/>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192" h="5143500">
                <a:moveTo>
                  <a:pt x="0" y="0"/>
                </a:moveTo>
                <a:lnTo>
                  <a:pt x="0" y="1905"/>
                </a:lnTo>
                <a:cubicBezTo>
                  <a:pt x="1379220" y="48578"/>
                  <a:pt x="2483167" y="1181100"/>
                  <a:pt x="2483167" y="2571750"/>
                </a:cubicBezTo>
                <a:cubicBezTo>
                  <a:pt x="2483167" y="3962400"/>
                  <a:pt x="1379220" y="5094923"/>
                  <a:pt x="0" y="5141595"/>
                </a:cubicBezTo>
                <a:lnTo>
                  <a:pt x="0" y="5143500"/>
                </a:lnTo>
                <a:lnTo>
                  <a:pt x="4969193" y="5143500"/>
                </a:lnTo>
                <a:lnTo>
                  <a:pt x="4969193" y="0"/>
                </a:lnTo>
                <a:lnTo>
                  <a:pt x="0" y="0"/>
                </a:lnTo>
                <a:close/>
              </a:path>
            </a:pathLst>
          </a:custGeom>
          <a:solidFill>
            <a:srgbClr val="88F2DD"/>
          </a:solidFill>
          <a:ln w="12700" cap="flat">
            <a:solidFill>
              <a:srgbClr val="88F2DD"/>
            </a:solidFill>
            <a:prstDash val="solid"/>
            <a:miter/>
          </a:ln>
        </p:spPr>
        <p:txBody>
          <a:bodyPr rtlCol="0" anchor="ctr"/>
          <a:lstStyle/>
          <a:p>
            <a:endParaRPr lang="en-GB" sz="1350" dirty="0"/>
          </a:p>
        </p:txBody>
      </p:sp>
    </p:spTree>
    <p:extLst>
      <p:ext uri="{BB962C8B-B14F-4D97-AF65-F5344CB8AC3E}">
        <p14:creationId xmlns:p14="http://schemas.microsoft.com/office/powerpoint/2010/main" val="2702309093"/>
      </p:ext>
    </p:extLst>
  </p:cSld>
  <p:clrMapOvr>
    <a:masterClrMapping/>
  </p:clrMapOvr>
  <p:extLst>
    <p:ext uri="{DCECCB84-F9BA-43D5-87BE-67443E8EF086}">
      <p15:sldGuideLst xmlns:p15="http://schemas.microsoft.com/office/powerpoint/2012/main">
        <p15:guide id="1" orient="horz" pos="40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4" name="Graphic 11">
            <a:extLst>
              <a:ext uri="{FF2B5EF4-FFF2-40B4-BE49-F238E27FC236}">
                <a16:creationId xmlns:a16="http://schemas.microsoft.com/office/drawing/2014/main" id="{C382491B-48AF-814A-A04B-E0A3FA2C8CEA}"/>
              </a:ext>
            </a:extLst>
          </p:cNvPr>
          <p:cNvSpPr/>
          <p:nvPr/>
        </p:nvSpPr>
        <p:spPr>
          <a:xfrm>
            <a:off x="7099301" y="2019300"/>
            <a:ext cx="5092700" cy="4838700"/>
          </a:xfrm>
          <a:custGeom>
            <a:avLst/>
            <a:gdLst>
              <a:gd name="connsiteX0" fmla="*/ 3849371 w 5092700"/>
              <a:gd name="connsiteY0" fmla="*/ 0 h 4838700"/>
              <a:gd name="connsiteX1" fmla="*/ 2540 w 5092700"/>
              <a:gd name="connsiteY1" fmla="*/ 3716020 h 4838700"/>
              <a:gd name="connsiteX2" fmla="*/ 0 w 5092700"/>
              <a:gd name="connsiteY2" fmla="*/ 3716020 h 4838700"/>
              <a:gd name="connsiteX3" fmla="*/ 0 w 5092700"/>
              <a:gd name="connsiteY3" fmla="*/ 4838700 h 4838700"/>
              <a:gd name="connsiteX4" fmla="*/ 5092700 w 5092700"/>
              <a:gd name="connsiteY4" fmla="*/ 4838700 h 4838700"/>
              <a:gd name="connsiteX5" fmla="*/ 5092700 w 5092700"/>
              <a:gd name="connsiteY5" fmla="*/ 205740 h 4838700"/>
              <a:gd name="connsiteX6" fmla="*/ 3849371 w 5092700"/>
              <a:gd name="connsiteY6" fmla="*/ 0 h 483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2700" h="4838700">
                <a:moveTo>
                  <a:pt x="3849371" y="0"/>
                </a:moveTo>
                <a:cubicBezTo>
                  <a:pt x="1767840" y="0"/>
                  <a:pt x="72390" y="1652270"/>
                  <a:pt x="2540" y="3716020"/>
                </a:cubicBezTo>
                <a:lnTo>
                  <a:pt x="0" y="3716020"/>
                </a:lnTo>
                <a:lnTo>
                  <a:pt x="0" y="4838700"/>
                </a:lnTo>
                <a:lnTo>
                  <a:pt x="5092700" y="4838700"/>
                </a:lnTo>
                <a:lnTo>
                  <a:pt x="5092700" y="205740"/>
                </a:lnTo>
                <a:cubicBezTo>
                  <a:pt x="4702811" y="72390"/>
                  <a:pt x="4284981" y="0"/>
                  <a:pt x="3849371" y="0"/>
                </a:cubicBezTo>
                <a:close/>
              </a:path>
            </a:pathLst>
          </a:custGeom>
          <a:solidFill>
            <a:srgbClr val="88F2DD"/>
          </a:solidFill>
          <a:ln w="12700" cap="flat">
            <a:solidFill>
              <a:srgbClr val="88F2DD"/>
            </a:solidFill>
            <a:prstDash val="solid"/>
            <a:miter/>
          </a:ln>
        </p:spPr>
        <p:txBody>
          <a:bodyPr rtlCol="0" anchor="ctr"/>
          <a:lstStyle/>
          <a:p>
            <a:endParaRPr lang="en-GB" sz="1350" dirty="0"/>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dirty="0"/>
              <a:t>@NHSLocalGrowth</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6" y="468314"/>
            <a:ext cx="6489700" cy="5132387"/>
          </a:xfrm>
        </p:spPr>
        <p:txBody>
          <a:bodyPr/>
          <a:lstStyle>
            <a:lvl1pPr marL="162000" indent="-162000">
              <a:lnSpc>
                <a:spcPct val="90000"/>
              </a:lnSpc>
              <a:spcBef>
                <a:spcPts val="0"/>
              </a:spcBef>
              <a:spcAft>
                <a:spcPts val="1650"/>
              </a:spcAft>
              <a:defRPr sz="2700" b="0">
                <a:solidFill>
                  <a:schemeClr val="bg1"/>
                </a:solidFill>
              </a:defRPr>
            </a:lvl1pPr>
            <a:lvl2pPr marL="162000" indent="0">
              <a:lnSpc>
                <a:spcPct val="90000"/>
              </a:lnSpc>
              <a:spcBef>
                <a:spcPts val="0"/>
              </a:spcBef>
              <a:spcAft>
                <a:spcPts val="1650"/>
              </a:spcAft>
              <a:buNone/>
              <a:defRPr sz="2700" b="0">
                <a:solidFill>
                  <a:schemeClr val="bg1"/>
                </a:solidFill>
              </a:defRPr>
            </a:lvl2pPr>
            <a:lvl3pPr marL="0" indent="0">
              <a:lnSpc>
                <a:spcPct val="90000"/>
              </a:lnSpc>
              <a:spcBef>
                <a:spcPts val="0"/>
              </a:spcBef>
              <a:spcAft>
                <a:spcPts val="1650"/>
              </a:spcAft>
              <a:buNone/>
              <a:defRPr sz="2700" b="0">
                <a:solidFill>
                  <a:schemeClr val="bg1"/>
                </a:solidFill>
              </a:defRPr>
            </a:lvl3pPr>
            <a:lvl4pPr marL="0" indent="0">
              <a:lnSpc>
                <a:spcPct val="90000"/>
              </a:lnSpc>
              <a:spcAft>
                <a:spcPts val="1650"/>
              </a:spcAft>
              <a:buNone/>
              <a:defRPr sz="2700" b="0">
                <a:solidFill>
                  <a:schemeClr val="bg1"/>
                </a:solidFill>
              </a:defRPr>
            </a:lvl4pPr>
            <a:lvl5pPr marL="0" indent="0">
              <a:lnSpc>
                <a:spcPct val="90000"/>
              </a:lnSpc>
              <a:spcAft>
                <a:spcPts val="1650"/>
              </a:spcAft>
              <a:buNone/>
              <a:defRPr sz="2700" b="0">
                <a:solidFill>
                  <a:schemeClr val="bg1"/>
                </a:solidFill>
              </a:defRPr>
            </a:lvl5pPr>
          </a:lstStyle>
          <a:p>
            <a:pPr lvl="0"/>
            <a:r>
              <a:rPr lang="en-GB" dirty="0"/>
              <a:t>“	[Quote/Statement slide: v2]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spTree>
    <p:extLst>
      <p:ext uri="{BB962C8B-B14F-4D97-AF65-F5344CB8AC3E}">
        <p14:creationId xmlns:p14="http://schemas.microsoft.com/office/powerpoint/2010/main" val="3696725971"/>
      </p:ext>
    </p:extLst>
  </p:cSld>
  <p:clrMapOvr>
    <a:masterClrMapping/>
  </p:clrMapOvr>
  <p:extLst>
    <p:ext uri="{DCECCB84-F9BA-43D5-87BE-67443E8EF086}">
      <p15:sldGuideLst xmlns:p15="http://schemas.microsoft.com/office/powerpoint/2012/main">
        <p15:guide id="1" orient="horz" pos="40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88F2DD"/>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dirty="0"/>
              <a:t>@NHSLocalGrowth</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4"/>
            <a:ext cx="10283825" cy="5132387"/>
          </a:xfrm>
        </p:spPr>
        <p:txBody>
          <a:bodyPr/>
          <a:lstStyle>
            <a:lvl1pPr marL="162000" indent="-162000">
              <a:lnSpc>
                <a:spcPct val="90000"/>
              </a:lnSpc>
              <a:spcBef>
                <a:spcPts val="0"/>
              </a:spcBef>
              <a:spcAft>
                <a:spcPts val="1650"/>
              </a:spcAft>
              <a:defRPr sz="2700" b="0">
                <a:solidFill>
                  <a:schemeClr val="tx1"/>
                </a:solidFill>
              </a:defRPr>
            </a:lvl1pPr>
            <a:lvl2pPr marL="162000" indent="0">
              <a:lnSpc>
                <a:spcPct val="90000"/>
              </a:lnSpc>
              <a:spcBef>
                <a:spcPts val="0"/>
              </a:spcBef>
              <a:spcAft>
                <a:spcPts val="1650"/>
              </a:spcAft>
              <a:buNone/>
              <a:defRPr sz="2700" b="0">
                <a:solidFill>
                  <a:schemeClr val="tx1"/>
                </a:solidFill>
              </a:defRPr>
            </a:lvl2pPr>
            <a:lvl3pPr marL="0" indent="0">
              <a:lnSpc>
                <a:spcPct val="90000"/>
              </a:lnSpc>
              <a:spcBef>
                <a:spcPts val="0"/>
              </a:spcBef>
              <a:spcAft>
                <a:spcPts val="1650"/>
              </a:spcAft>
              <a:buNone/>
              <a:defRPr sz="2700" b="0">
                <a:solidFill>
                  <a:schemeClr val="tx1"/>
                </a:solidFill>
              </a:defRPr>
            </a:lvl3pPr>
            <a:lvl4pPr marL="0" indent="0">
              <a:lnSpc>
                <a:spcPct val="90000"/>
              </a:lnSpc>
              <a:spcAft>
                <a:spcPts val="1650"/>
              </a:spcAft>
              <a:buNone/>
              <a:defRPr sz="2700" b="0">
                <a:solidFill>
                  <a:schemeClr val="bg1"/>
                </a:solidFill>
              </a:defRPr>
            </a:lvl4pPr>
            <a:lvl5pPr marL="0" indent="0">
              <a:lnSpc>
                <a:spcPct val="90000"/>
              </a:lnSpc>
              <a:spcAft>
                <a:spcPts val="1650"/>
              </a:spcAft>
              <a:buNone/>
              <a:defRPr sz="2700" b="0">
                <a:solidFill>
                  <a:schemeClr val="bg1"/>
                </a:solidFill>
              </a:defRPr>
            </a:lvl5pPr>
          </a:lstStyle>
          <a:p>
            <a:pPr lvl="0"/>
            <a:r>
              <a:rPr lang="en-GB" dirty="0"/>
              <a:t>“	[Quote/Statement slide: v3]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sp>
        <p:nvSpPr>
          <p:cNvPr id="7" name="Graphic 2">
            <a:extLst>
              <a:ext uri="{FF2B5EF4-FFF2-40B4-BE49-F238E27FC236}">
                <a16:creationId xmlns:a16="http://schemas.microsoft.com/office/drawing/2014/main" id="{17E418ED-8E69-6740-9A50-5D5616AEAF4B}"/>
              </a:ext>
            </a:extLst>
          </p:cNvPr>
          <p:cNvSpPr/>
          <p:nvPr/>
        </p:nvSpPr>
        <p:spPr>
          <a:xfrm>
            <a:off x="8785229" y="3449435"/>
            <a:ext cx="3429337" cy="3429337"/>
          </a:xfrm>
          <a:custGeom>
            <a:avLst/>
            <a:gdLst>
              <a:gd name="connsiteX0" fmla="*/ 0 w 3429337"/>
              <a:gd name="connsiteY0" fmla="*/ 3429338 h 3429337"/>
              <a:gd name="connsiteX1" fmla="*/ 0 w 3429337"/>
              <a:gd name="connsiteY1" fmla="*/ 3429338 h 3429337"/>
              <a:gd name="connsiteX2" fmla="*/ 3429338 w 3429337"/>
              <a:gd name="connsiteY2" fmla="*/ 3429338 h 3429337"/>
              <a:gd name="connsiteX3" fmla="*/ 3429338 w 3429337"/>
              <a:gd name="connsiteY3" fmla="*/ 0 h 3429337"/>
              <a:gd name="connsiteX4" fmla="*/ 3429338 w 3429337"/>
              <a:gd name="connsiteY4" fmla="*/ 0 h 3429337"/>
              <a:gd name="connsiteX5" fmla="*/ 0 w 3429337"/>
              <a:gd name="connsiteY5" fmla="*/ 3429338 h 342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337" h="3429337">
                <a:moveTo>
                  <a:pt x="0" y="3429338"/>
                </a:moveTo>
                <a:lnTo>
                  <a:pt x="0" y="3429338"/>
                </a:lnTo>
                <a:lnTo>
                  <a:pt x="3429338" y="3429338"/>
                </a:lnTo>
                <a:lnTo>
                  <a:pt x="3429338" y="0"/>
                </a:lnTo>
                <a:lnTo>
                  <a:pt x="3429338" y="0"/>
                </a:lnTo>
                <a:cubicBezTo>
                  <a:pt x="3429338" y="1893757"/>
                  <a:pt x="1893757" y="3429338"/>
                  <a:pt x="0" y="3429338"/>
                </a:cubicBezTo>
                <a:close/>
              </a:path>
            </a:pathLst>
          </a:custGeom>
          <a:solidFill>
            <a:srgbClr val="121A3C"/>
          </a:solidFill>
          <a:ln w="12700" cap="flat">
            <a:solidFill>
              <a:srgbClr val="121A3C"/>
            </a:solidFill>
            <a:prstDash val="solid"/>
            <a:miter/>
          </a:ln>
        </p:spPr>
        <p:txBody>
          <a:bodyPr rtlCol="0" anchor="ctr"/>
          <a:lstStyle/>
          <a:p>
            <a:endParaRPr lang="en-GB" sz="1350" dirty="0"/>
          </a:p>
        </p:txBody>
      </p:sp>
    </p:spTree>
    <p:extLst>
      <p:ext uri="{BB962C8B-B14F-4D97-AF65-F5344CB8AC3E}">
        <p14:creationId xmlns:p14="http://schemas.microsoft.com/office/powerpoint/2010/main" val="96288937"/>
      </p:ext>
    </p:extLst>
  </p:cSld>
  <p:clrMapOvr>
    <a:masterClrMapping/>
  </p:clrMapOvr>
  <p:extLst>
    <p:ext uri="{DCECCB84-F9BA-43D5-87BE-67443E8EF086}">
      <p15:sldGuideLst xmlns:p15="http://schemas.microsoft.com/office/powerpoint/2012/main">
        <p15:guide id="1" orient="horz" pos="40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6" y="372269"/>
            <a:ext cx="11233151" cy="1035804"/>
          </a:xfrm>
        </p:spPr>
        <p:txBody>
          <a:bodyPr/>
          <a:lstStyle/>
          <a:p>
            <a:r>
              <a:rPr lang="en-GB" dirty="0"/>
              <a:t>[Title only: v1]</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dirty="0"/>
              <a:t>@NHSLocalGrowth</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Tree>
    <p:extLst>
      <p:ext uri="{BB962C8B-B14F-4D97-AF65-F5344CB8AC3E}">
        <p14:creationId xmlns:p14="http://schemas.microsoft.com/office/powerpoint/2010/main" val="1254952696"/>
      </p:ext>
    </p:extLst>
  </p:cSld>
  <p:clrMapOvr>
    <a:masterClrMapping/>
  </p:clrMapOvr>
  <p:extLst>
    <p:ext uri="{DCECCB84-F9BA-43D5-87BE-67443E8EF086}">
      <p15:sldGuideLst xmlns:p15="http://schemas.microsoft.com/office/powerpoint/2012/main">
        <p15:guide id="1" orient="horz" pos="4080">
          <p15:clr>
            <a:srgbClr val="FBAE40"/>
          </p15:clr>
        </p15:guide>
        <p15:guide id="2" orient="horz" pos="3528">
          <p15:clr>
            <a:srgbClr val="FBAE40"/>
          </p15:clr>
        </p15:guide>
        <p15:guide id="3" orient="horz" pos="128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6" y="372269"/>
            <a:ext cx="11233151" cy="1035804"/>
          </a:xfrm>
        </p:spPr>
        <p:txBody>
          <a:bodyPr/>
          <a:lstStyle>
            <a:lvl1pPr>
              <a:defRPr>
                <a:solidFill>
                  <a:schemeClr val="accent1"/>
                </a:solidFill>
              </a:defRPr>
            </a:lvl1pPr>
          </a:lstStyle>
          <a:p>
            <a:r>
              <a:rPr lang="en-GB" dirty="0"/>
              <a:t>[Title only: v2]</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dirty="0"/>
              <a:t>@NHSLocalGrowth</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dirty="0"/>
          </a:p>
        </p:txBody>
      </p:sp>
    </p:spTree>
    <p:extLst>
      <p:ext uri="{BB962C8B-B14F-4D97-AF65-F5344CB8AC3E}">
        <p14:creationId xmlns:p14="http://schemas.microsoft.com/office/powerpoint/2010/main" val="1101867286"/>
      </p:ext>
    </p:extLst>
  </p:cSld>
  <p:clrMapOvr>
    <a:masterClrMapping/>
  </p:clrMapOvr>
  <p:extLst>
    <p:ext uri="{DCECCB84-F9BA-43D5-87BE-67443E8EF086}">
      <p15:sldGuideLst xmlns:p15="http://schemas.microsoft.com/office/powerpoint/2012/main">
        <p15:guide id="1" orient="horz" pos="4080">
          <p15:clr>
            <a:srgbClr val="FBAE40"/>
          </p15:clr>
        </p15:guide>
        <p15:guide id="2" orient="horz" pos="3528">
          <p15:clr>
            <a:srgbClr val="FBAE40"/>
          </p15:clr>
        </p15:guide>
        <p15:guide id="3" orient="horz" pos="128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v3">
    <p:bg>
      <p:bgPr>
        <a:solidFill>
          <a:srgbClr val="88F2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6" y="372269"/>
            <a:ext cx="11233151" cy="1035804"/>
          </a:xfrm>
        </p:spPr>
        <p:txBody>
          <a:bodyPr/>
          <a:lstStyle>
            <a:lvl1pPr>
              <a:defRPr>
                <a:solidFill>
                  <a:schemeClr val="tx1"/>
                </a:solidFill>
              </a:defRPr>
            </a:lvl1pPr>
          </a:lstStyle>
          <a:p>
            <a:r>
              <a:rPr lang="en-GB" dirty="0"/>
              <a:t>[Title only: v3]</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dirty="0"/>
              <a:t>@NHSLocalGrowth</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6" y="6102015"/>
            <a:ext cx="1123315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535149"/>
      </p:ext>
    </p:extLst>
  </p:cSld>
  <p:clrMapOvr>
    <a:masterClrMapping/>
  </p:clrMapOvr>
  <p:extLst>
    <p:ext uri="{DCECCB84-F9BA-43D5-87BE-67443E8EF086}">
      <p15:sldGuideLst xmlns:p15="http://schemas.microsoft.com/office/powerpoint/2012/main">
        <p15:guide id="1" orient="horz" pos="4080">
          <p15:clr>
            <a:srgbClr val="FBAE40"/>
          </p15:clr>
        </p15:guide>
        <p15:guide id="2" orient="horz" pos="3528">
          <p15:clr>
            <a:srgbClr val="FBAE40"/>
          </p15:clr>
        </p15:guide>
        <p15:guide id="3" orient="horz" pos="12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1">
    <p:bg>
      <p:bgPr>
        <a:solidFill>
          <a:srgbClr val="121A3C"/>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6" y="468313"/>
            <a:ext cx="5540375" cy="3327510"/>
          </a:xfrm>
        </p:spPr>
        <p:txBody>
          <a:bodyPr/>
          <a:lstStyle>
            <a:lvl1pPr marL="0" indent="0">
              <a:lnSpc>
                <a:spcPct val="90000"/>
              </a:lnSpc>
              <a:spcBef>
                <a:spcPts val="0"/>
              </a:spcBef>
              <a:spcAft>
                <a:spcPts val="1650"/>
              </a:spcAft>
              <a:defRPr sz="4050" b="0">
                <a:solidFill>
                  <a:schemeClr val="bg1"/>
                </a:solidFill>
              </a:defRPr>
            </a:lvl1pPr>
            <a:lvl2pPr marL="0" indent="0">
              <a:lnSpc>
                <a:spcPct val="90000"/>
              </a:lnSpc>
              <a:spcBef>
                <a:spcPts val="0"/>
              </a:spcBef>
              <a:spcAft>
                <a:spcPts val="1650"/>
              </a:spcAft>
              <a:buNone/>
              <a:defRPr sz="2700" b="0">
                <a:solidFill>
                  <a:schemeClr val="bg1"/>
                </a:solidFill>
              </a:defRPr>
            </a:lvl2pPr>
            <a:lvl3pPr marL="0" indent="0">
              <a:lnSpc>
                <a:spcPct val="90000"/>
              </a:lnSpc>
              <a:spcBef>
                <a:spcPts val="0"/>
              </a:spcBef>
              <a:spcAft>
                <a:spcPts val="1650"/>
              </a:spcAft>
              <a:buNone/>
              <a:defRPr sz="2700" b="0">
                <a:solidFill>
                  <a:schemeClr val="bg1"/>
                </a:solidFill>
              </a:defRPr>
            </a:lvl3pPr>
            <a:lvl4pPr marL="0" indent="0">
              <a:lnSpc>
                <a:spcPct val="90000"/>
              </a:lnSpc>
              <a:spcAft>
                <a:spcPts val="1650"/>
              </a:spcAft>
              <a:buNone/>
              <a:defRPr sz="2700" b="0">
                <a:solidFill>
                  <a:schemeClr val="bg1"/>
                </a:solidFill>
              </a:defRPr>
            </a:lvl4pPr>
            <a:lvl5pPr marL="0" indent="0">
              <a:lnSpc>
                <a:spcPct val="90000"/>
              </a:lnSpc>
              <a:spcAft>
                <a:spcPts val="1650"/>
              </a:spcAft>
              <a:buNone/>
              <a:defRPr sz="2700" b="0">
                <a:solidFill>
                  <a:schemeClr val="bg1"/>
                </a:solidFill>
              </a:defRPr>
            </a:lvl5pPr>
          </a:lstStyle>
          <a:p>
            <a:pPr lvl="0"/>
            <a:r>
              <a:rPr lang="en-GB" dirty="0"/>
              <a:t>[Thank you/End slide: v1]</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6" y="5514227"/>
            <a:ext cx="2698751" cy="907969"/>
          </a:xfrm>
        </p:spPr>
        <p:txBody>
          <a:bodyPr anchor="b" anchorCtr="0"/>
          <a:lstStyle>
            <a:lvl1pPr>
              <a:lnSpc>
                <a:spcPct val="100000"/>
              </a:lnSpc>
              <a:spcBef>
                <a:spcPts val="0"/>
              </a:spcBef>
              <a:defRPr sz="1125" b="0">
                <a:solidFill>
                  <a:schemeClr val="bg1"/>
                </a:solidFill>
              </a:defRPr>
            </a:lvl1pPr>
            <a:lvl2pPr marL="0" indent="0">
              <a:lnSpc>
                <a:spcPct val="110000"/>
              </a:lnSpc>
              <a:spcBef>
                <a:spcPts val="0"/>
              </a:spcBef>
              <a:buNone/>
              <a:defRPr sz="1013" b="0">
                <a:solidFill>
                  <a:schemeClr val="tx1"/>
                </a:solidFill>
              </a:defRPr>
            </a:lvl2pPr>
            <a:lvl3pPr marL="0" indent="0">
              <a:lnSpc>
                <a:spcPct val="100000"/>
              </a:lnSpc>
              <a:spcBef>
                <a:spcPts val="0"/>
              </a:spcBef>
              <a:buNone/>
              <a:defRPr sz="1125" b="0">
                <a:solidFill>
                  <a:schemeClr val="bg1"/>
                </a:solidFill>
              </a:defRPr>
            </a:lvl3pPr>
            <a:lvl4pPr marL="0" indent="0">
              <a:lnSpc>
                <a:spcPct val="100000"/>
              </a:lnSpc>
              <a:buNone/>
              <a:defRPr sz="1125" b="0">
                <a:solidFill>
                  <a:schemeClr val="bg1"/>
                </a:solidFill>
              </a:defRPr>
            </a:lvl4pPr>
            <a:lvl5pPr marL="0" indent="0">
              <a:lnSpc>
                <a:spcPct val="110000"/>
              </a:lnSpc>
              <a:buNone/>
              <a:defRPr sz="1013" b="0">
                <a:solidFill>
                  <a:schemeClr val="tx1"/>
                </a:solidFill>
              </a:defRPr>
            </a:lvl5pPr>
          </a:lstStyle>
          <a:p>
            <a:pPr lvl="0"/>
            <a:r>
              <a:rPr lang="en-GB" dirty="0"/>
              <a:t>&lt;Address line 1&gt;</a:t>
            </a:r>
          </a:p>
          <a:p>
            <a:pPr lvl="2"/>
            <a:r>
              <a:rPr lang="en-GB" dirty="0"/>
              <a:t>&lt;Address line 2&gt;</a:t>
            </a:r>
          </a:p>
          <a:p>
            <a:pPr lvl="3"/>
            <a:r>
              <a:rPr lang="en-GB" dirty="0"/>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7"/>
            <a:ext cx="2698751" cy="907969"/>
          </a:xfrm>
        </p:spPr>
        <p:txBody>
          <a:bodyPr anchor="b" anchorCtr="0"/>
          <a:lstStyle>
            <a:lvl1pPr>
              <a:lnSpc>
                <a:spcPct val="100000"/>
              </a:lnSpc>
              <a:spcBef>
                <a:spcPts val="0"/>
              </a:spcBef>
              <a:defRPr sz="1125" b="0">
                <a:solidFill>
                  <a:schemeClr val="bg1"/>
                </a:solidFill>
              </a:defRPr>
            </a:lvl1pPr>
            <a:lvl2pPr marL="0" indent="0">
              <a:lnSpc>
                <a:spcPct val="110000"/>
              </a:lnSpc>
              <a:spcBef>
                <a:spcPts val="0"/>
              </a:spcBef>
              <a:buNone/>
              <a:defRPr sz="1013" b="0">
                <a:solidFill>
                  <a:schemeClr val="tx1"/>
                </a:solidFill>
              </a:defRPr>
            </a:lvl2pPr>
            <a:lvl3pPr marL="0" indent="0">
              <a:lnSpc>
                <a:spcPct val="100000"/>
              </a:lnSpc>
              <a:spcBef>
                <a:spcPts val="0"/>
              </a:spcBef>
              <a:buNone/>
              <a:defRPr sz="1125" b="0">
                <a:solidFill>
                  <a:schemeClr val="bg1"/>
                </a:solidFill>
              </a:defRPr>
            </a:lvl3pPr>
            <a:lvl4pPr marL="0" indent="0">
              <a:lnSpc>
                <a:spcPct val="100000"/>
              </a:lnSpc>
              <a:buNone/>
              <a:defRPr sz="1125" b="0">
                <a:solidFill>
                  <a:schemeClr val="bg1"/>
                </a:solidFill>
              </a:defRPr>
            </a:lvl4pPr>
            <a:lvl5pPr marL="0" indent="0">
              <a:lnSpc>
                <a:spcPct val="110000"/>
              </a:lnSpc>
              <a:buNone/>
              <a:defRPr sz="1013" b="0">
                <a:solidFill>
                  <a:schemeClr val="tx1"/>
                </a:solidFill>
              </a:defRPr>
            </a:lvl5pPr>
          </a:lstStyle>
          <a:p>
            <a:pPr lvl="0"/>
            <a:r>
              <a:rPr lang="en-GB" dirty="0"/>
              <a:t>&lt;Telephone No.&gt;</a:t>
            </a:r>
          </a:p>
          <a:p>
            <a:pPr lvl="2"/>
            <a:r>
              <a:rPr lang="en-GB" dirty="0"/>
              <a:t>&lt;Website&gt;</a:t>
            </a:r>
          </a:p>
          <a:p>
            <a:pPr lvl="3"/>
            <a:r>
              <a:rPr lang="en-GB" dirty="0"/>
              <a:t>&lt;Email&gt;</a:t>
            </a:r>
          </a:p>
        </p:txBody>
      </p:sp>
      <p:grpSp>
        <p:nvGrpSpPr>
          <p:cNvPr id="12" name="Group 11">
            <a:extLst>
              <a:ext uri="{FF2B5EF4-FFF2-40B4-BE49-F238E27FC236}">
                <a16:creationId xmlns:a16="http://schemas.microsoft.com/office/drawing/2014/main" id="{41DD92FC-BDAA-CB40-9B49-F4E18A30EE9B}"/>
              </a:ext>
            </a:extLst>
          </p:cNvPr>
          <p:cNvGrpSpPr>
            <a:grpSpLocks noChangeAspect="1"/>
          </p:cNvGrpSpPr>
          <p:nvPr userDrawn="1"/>
        </p:nvGrpSpPr>
        <p:grpSpPr>
          <a:xfrm>
            <a:off x="473025" y="5977403"/>
            <a:ext cx="2851200" cy="402766"/>
            <a:chOff x="5336421" y="2111701"/>
            <a:chExt cx="3045311" cy="430187"/>
          </a:xfrm>
        </p:grpSpPr>
        <p:grpSp>
          <p:nvGrpSpPr>
            <p:cNvPr id="13" name="Graphic 8">
              <a:extLst>
                <a:ext uri="{FF2B5EF4-FFF2-40B4-BE49-F238E27FC236}">
                  <a16:creationId xmlns:a16="http://schemas.microsoft.com/office/drawing/2014/main" id="{7163335F-F166-FF46-AD0D-DA1FC33041E3}"/>
                </a:ext>
              </a:extLst>
            </p:cNvPr>
            <p:cNvGrpSpPr/>
            <p:nvPr/>
          </p:nvGrpSpPr>
          <p:grpSpPr>
            <a:xfrm>
              <a:off x="5336421" y="2111701"/>
              <a:ext cx="529619" cy="430187"/>
              <a:chOff x="5336421" y="2111701"/>
              <a:chExt cx="529619" cy="430187"/>
            </a:xfrm>
          </p:grpSpPr>
          <p:sp>
            <p:nvSpPr>
              <p:cNvPr id="31" name="Graphic 8">
                <a:extLst>
                  <a:ext uri="{FF2B5EF4-FFF2-40B4-BE49-F238E27FC236}">
                    <a16:creationId xmlns:a16="http://schemas.microsoft.com/office/drawing/2014/main" id="{1116BD05-A5A3-7041-ABE5-1247AD0EB620}"/>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sz="1350" dirty="0"/>
              </a:p>
            </p:txBody>
          </p:sp>
          <p:sp>
            <p:nvSpPr>
              <p:cNvPr id="32" name="Graphic 8">
                <a:extLst>
                  <a:ext uri="{FF2B5EF4-FFF2-40B4-BE49-F238E27FC236}">
                    <a16:creationId xmlns:a16="http://schemas.microsoft.com/office/drawing/2014/main" id="{279BF34C-AE90-0B42-8FAE-2F44DFC95072}"/>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sz="1350" dirty="0"/>
              </a:p>
            </p:txBody>
          </p:sp>
        </p:grpSp>
        <p:sp>
          <p:nvSpPr>
            <p:cNvPr id="14" name="Graphic 8">
              <a:extLst>
                <a:ext uri="{FF2B5EF4-FFF2-40B4-BE49-F238E27FC236}">
                  <a16:creationId xmlns:a16="http://schemas.microsoft.com/office/drawing/2014/main" id="{956EF2FA-9A71-D847-AC48-27C2185DCB0A}"/>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sz="1350" dirty="0"/>
            </a:p>
          </p:txBody>
        </p:sp>
        <p:sp>
          <p:nvSpPr>
            <p:cNvPr id="15" name="Graphic 8">
              <a:extLst>
                <a:ext uri="{FF2B5EF4-FFF2-40B4-BE49-F238E27FC236}">
                  <a16:creationId xmlns:a16="http://schemas.microsoft.com/office/drawing/2014/main" id="{3C76BCBB-43ED-C24D-949C-FA6245FBEEC9}"/>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sz="1350" dirty="0"/>
            </a:p>
          </p:txBody>
        </p:sp>
        <p:grpSp>
          <p:nvGrpSpPr>
            <p:cNvPr id="16" name="Graphic 8">
              <a:extLst>
                <a:ext uri="{FF2B5EF4-FFF2-40B4-BE49-F238E27FC236}">
                  <a16:creationId xmlns:a16="http://schemas.microsoft.com/office/drawing/2014/main" id="{6031A51F-8CD8-0C47-8001-05D7B909B080}"/>
                </a:ext>
              </a:extLst>
            </p:cNvPr>
            <p:cNvGrpSpPr/>
            <p:nvPr/>
          </p:nvGrpSpPr>
          <p:grpSpPr>
            <a:xfrm>
              <a:off x="6375799" y="2229226"/>
              <a:ext cx="2005933" cy="199571"/>
              <a:chOff x="6375799" y="2229226"/>
              <a:chExt cx="2005933" cy="199571"/>
            </a:xfrm>
            <a:solidFill>
              <a:schemeClr val="bg1"/>
            </a:solidFill>
          </p:grpSpPr>
          <p:sp>
            <p:nvSpPr>
              <p:cNvPr id="17" name="Graphic 8">
                <a:extLst>
                  <a:ext uri="{FF2B5EF4-FFF2-40B4-BE49-F238E27FC236}">
                    <a16:creationId xmlns:a16="http://schemas.microsoft.com/office/drawing/2014/main" id="{70D903B3-1F8F-6446-B533-FDD010A2BD57}"/>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sz="1350" dirty="0"/>
              </a:p>
            </p:txBody>
          </p:sp>
          <p:sp>
            <p:nvSpPr>
              <p:cNvPr id="18" name="Graphic 8">
                <a:extLst>
                  <a:ext uri="{FF2B5EF4-FFF2-40B4-BE49-F238E27FC236}">
                    <a16:creationId xmlns:a16="http://schemas.microsoft.com/office/drawing/2014/main" id="{54A679BC-88EC-B249-B787-8FD4608B71FA}"/>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sz="1350" dirty="0"/>
              </a:p>
            </p:txBody>
          </p:sp>
          <p:sp>
            <p:nvSpPr>
              <p:cNvPr id="19" name="Graphic 8">
                <a:extLst>
                  <a:ext uri="{FF2B5EF4-FFF2-40B4-BE49-F238E27FC236}">
                    <a16:creationId xmlns:a16="http://schemas.microsoft.com/office/drawing/2014/main" id="{F7D9CDFA-91AC-754E-8FCD-62C0EF38055A}"/>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sz="1350" dirty="0"/>
              </a:p>
            </p:txBody>
          </p:sp>
          <p:sp>
            <p:nvSpPr>
              <p:cNvPr id="20" name="Graphic 8">
                <a:extLst>
                  <a:ext uri="{FF2B5EF4-FFF2-40B4-BE49-F238E27FC236}">
                    <a16:creationId xmlns:a16="http://schemas.microsoft.com/office/drawing/2014/main" id="{E94E9444-9628-3942-B2CD-2808B0560F41}"/>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sz="1350" dirty="0"/>
              </a:p>
            </p:txBody>
          </p:sp>
          <p:sp>
            <p:nvSpPr>
              <p:cNvPr id="21" name="Graphic 8">
                <a:extLst>
                  <a:ext uri="{FF2B5EF4-FFF2-40B4-BE49-F238E27FC236}">
                    <a16:creationId xmlns:a16="http://schemas.microsoft.com/office/drawing/2014/main" id="{1C8AD260-F333-D34E-9FA6-2451EBE158F9}"/>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sz="1350" dirty="0"/>
              </a:p>
            </p:txBody>
          </p:sp>
          <p:sp>
            <p:nvSpPr>
              <p:cNvPr id="22" name="Graphic 8">
                <a:extLst>
                  <a:ext uri="{FF2B5EF4-FFF2-40B4-BE49-F238E27FC236}">
                    <a16:creationId xmlns:a16="http://schemas.microsoft.com/office/drawing/2014/main" id="{362578CE-6209-5941-AD92-75C485B27725}"/>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sz="1350" dirty="0"/>
              </a:p>
            </p:txBody>
          </p:sp>
          <p:sp>
            <p:nvSpPr>
              <p:cNvPr id="23" name="Graphic 8">
                <a:extLst>
                  <a:ext uri="{FF2B5EF4-FFF2-40B4-BE49-F238E27FC236}">
                    <a16:creationId xmlns:a16="http://schemas.microsoft.com/office/drawing/2014/main" id="{1ADBDF34-3B98-F54F-A1A8-5AE7BEC6977E}"/>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sz="1350" dirty="0"/>
              </a:p>
            </p:txBody>
          </p:sp>
          <p:sp>
            <p:nvSpPr>
              <p:cNvPr id="24" name="Graphic 8">
                <a:extLst>
                  <a:ext uri="{FF2B5EF4-FFF2-40B4-BE49-F238E27FC236}">
                    <a16:creationId xmlns:a16="http://schemas.microsoft.com/office/drawing/2014/main" id="{16539468-855F-8041-98D8-A28A000E241A}"/>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sz="1350" dirty="0"/>
              </a:p>
            </p:txBody>
          </p:sp>
          <p:sp>
            <p:nvSpPr>
              <p:cNvPr id="25" name="Graphic 8">
                <a:extLst>
                  <a:ext uri="{FF2B5EF4-FFF2-40B4-BE49-F238E27FC236}">
                    <a16:creationId xmlns:a16="http://schemas.microsoft.com/office/drawing/2014/main" id="{D7F7C5AA-64B1-8D4A-8CA8-E284A2DAF72F}"/>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sz="1350" dirty="0"/>
              </a:p>
            </p:txBody>
          </p:sp>
          <p:sp>
            <p:nvSpPr>
              <p:cNvPr id="26" name="Graphic 8">
                <a:extLst>
                  <a:ext uri="{FF2B5EF4-FFF2-40B4-BE49-F238E27FC236}">
                    <a16:creationId xmlns:a16="http://schemas.microsoft.com/office/drawing/2014/main" id="{CB3AFA0C-4F09-6F48-A002-7F70C4AEA196}"/>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sz="1350" dirty="0"/>
              </a:p>
            </p:txBody>
          </p:sp>
          <p:sp>
            <p:nvSpPr>
              <p:cNvPr id="27" name="Graphic 8">
                <a:extLst>
                  <a:ext uri="{FF2B5EF4-FFF2-40B4-BE49-F238E27FC236}">
                    <a16:creationId xmlns:a16="http://schemas.microsoft.com/office/drawing/2014/main" id="{AC3E1165-2781-0449-ADE2-8D357383790D}"/>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sz="1350" dirty="0"/>
              </a:p>
            </p:txBody>
          </p:sp>
          <p:sp>
            <p:nvSpPr>
              <p:cNvPr id="28" name="Graphic 8">
                <a:extLst>
                  <a:ext uri="{FF2B5EF4-FFF2-40B4-BE49-F238E27FC236}">
                    <a16:creationId xmlns:a16="http://schemas.microsoft.com/office/drawing/2014/main" id="{03FCAA1D-FC58-8D4A-A4DA-37329BEAB5BF}"/>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sz="1350" dirty="0"/>
              </a:p>
            </p:txBody>
          </p:sp>
          <p:sp>
            <p:nvSpPr>
              <p:cNvPr id="29" name="Graphic 8">
                <a:extLst>
                  <a:ext uri="{FF2B5EF4-FFF2-40B4-BE49-F238E27FC236}">
                    <a16:creationId xmlns:a16="http://schemas.microsoft.com/office/drawing/2014/main" id="{E16CB6DB-ACEC-F34C-A32D-362EE246FDE3}"/>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sz="1350" dirty="0"/>
              </a:p>
            </p:txBody>
          </p:sp>
          <p:sp>
            <p:nvSpPr>
              <p:cNvPr id="30" name="Graphic 8">
                <a:extLst>
                  <a:ext uri="{FF2B5EF4-FFF2-40B4-BE49-F238E27FC236}">
                    <a16:creationId xmlns:a16="http://schemas.microsoft.com/office/drawing/2014/main" id="{927ED89B-5CE2-CC42-BBC1-54900444F696}"/>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sz="1350" dirty="0"/>
              </a:p>
            </p:txBody>
          </p:sp>
        </p:grpSp>
      </p:gr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6" y="5338527"/>
            <a:ext cx="1123315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303992"/>
      </p:ext>
    </p:extLst>
  </p:cSld>
  <p:clrMapOvr>
    <a:masterClrMapping/>
  </p:clrMapOvr>
  <p:extLst>
    <p:ext uri="{DCECCB84-F9BA-43D5-87BE-67443E8EF086}">
      <p15:sldGuideLst xmlns:p15="http://schemas.microsoft.com/office/powerpoint/2012/main">
        <p15:guide id="1" orient="horz" pos="40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v2">
    <p:bg>
      <p:bgPr>
        <a:solidFill>
          <a:srgbClr val="88F2DD"/>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C29FBFAD-A9CE-2C45-BBC2-645AA5480EEA}"/>
              </a:ext>
            </a:extLst>
          </p:cNvPr>
          <p:cNvSpPr/>
          <p:nvPr/>
        </p:nvSpPr>
        <p:spPr>
          <a:xfrm>
            <a:off x="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121A3C"/>
          </a:solidFill>
          <a:ln w="12700" cap="flat">
            <a:solidFill>
              <a:srgbClr val="121A3C"/>
            </a:solidFill>
            <a:prstDash val="solid"/>
            <a:miter/>
          </a:ln>
        </p:spPr>
        <p:txBody>
          <a:bodyPr rtlCol="0" anchor="ctr"/>
          <a:lstStyle/>
          <a:p>
            <a:endParaRPr lang="en-GB" dirty="0"/>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4152916"/>
          </a:xfrm>
        </p:spPr>
        <p:txBody>
          <a:bodyPr/>
          <a:lstStyle>
            <a:lvl1pPr>
              <a:lnSpc>
                <a:spcPct val="90000"/>
              </a:lnSpc>
              <a:defRPr sz="5400">
                <a:solidFill>
                  <a:schemeClr val="bg1"/>
                </a:solidFill>
              </a:defRPr>
            </a:lvl1pPr>
          </a:lstStyle>
          <a:p>
            <a:r>
              <a:rPr lang="en-GB" dirty="0"/>
              <a:t>[Divider slide: v2]</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702630"/>
            <a:ext cx="4594225" cy="1403142"/>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dirty="0"/>
              <a:t>&lt;Subheading&gt;</a:t>
            </a:r>
          </a:p>
        </p:txBody>
      </p:sp>
    </p:spTree>
    <p:extLst>
      <p:ext uri="{BB962C8B-B14F-4D97-AF65-F5344CB8AC3E}">
        <p14:creationId xmlns:p14="http://schemas.microsoft.com/office/powerpoint/2010/main" val="2326477688"/>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2">
    <p:bg>
      <p:bgPr>
        <a:solidFill>
          <a:schemeClr val="bg1"/>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6" y="468313"/>
            <a:ext cx="5540375" cy="3327510"/>
          </a:xfrm>
        </p:spPr>
        <p:txBody>
          <a:bodyPr/>
          <a:lstStyle>
            <a:lvl1pPr marL="0" indent="0">
              <a:lnSpc>
                <a:spcPct val="90000"/>
              </a:lnSpc>
              <a:spcBef>
                <a:spcPts val="0"/>
              </a:spcBef>
              <a:spcAft>
                <a:spcPts val="1650"/>
              </a:spcAft>
              <a:defRPr sz="4050" b="0">
                <a:solidFill>
                  <a:schemeClr val="tx1"/>
                </a:solidFill>
              </a:defRPr>
            </a:lvl1pPr>
            <a:lvl2pPr marL="0" indent="0">
              <a:lnSpc>
                <a:spcPct val="90000"/>
              </a:lnSpc>
              <a:spcBef>
                <a:spcPts val="0"/>
              </a:spcBef>
              <a:spcAft>
                <a:spcPts val="1650"/>
              </a:spcAft>
              <a:buNone/>
              <a:defRPr sz="2700" b="0">
                <a:solidFill>
                  <a:schemeClr val="bg1"/>
                </a:solidFill>
              </a:defRPr>
            </a:lvl2pPr>
            <a:lvl3pPr marL="0" indent="0">
              <a:lnSpc>
                <a:spcPct val="90000"/>
              </a:lnSpc>
              <a:spcBef>
                <a:spcPts val="0"/>
              </a:spcBef>
              <a:spcAft>
                <a:spcPts val="1650"/>
              </a:spcAft>
              <a:buNone/>
              <a:defRPr sz="2700" b="0">
                <a:solidFill>
                  <a:schemeClr val="bg1"/>
                </a:solidFill>
              </a:defRPr>
            </a:lvl3pPr>
            <a:lvl4pPr marL="0" indent="0">
              <a:lnSpc>
                <a:spcPct val="90000"/>
              </a:lnSpc>
              <a:spcAft>
                <a:spcPts val="1650"/>
              </a:spcAft>
              <a:buNone/>
              <a:defRPr sz="2700" b="0">
                <a:solidFill>
                  <a:schemeClr val="bg1"/>
                </a:solidFill>
              </a:defRPr>
            </a:lvl4pPr>
            <a:lvl5pPr marL="0" indent="0">
              <a:lnSpc>
                <a:spcPct val="90000"/>
              </a:lnSpc>
              <a:spcAft>
                <a:spcPts val="1650"/>
              </a:spcAft>
              <a:buNone/>
              <a:defRPr sz="2700" b="0">
                <a:solidFill>
                  <a:schemeClr val="bg1"/>
                </a:solidFill>
              </a:defRPr>
            </a:lvl5pPr>
          </a:lstStyle>
          <a:p>
            <a:pPr lvl="0"/>
            <a:r>
              <a:rPr lang="en-GB" dirty="0"/>
              <a:t>[Thank you/End slide: v2]</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6" y="5514227"/>
            <a:ext cx="2698751" cy="907969"/>
          </a:xfrm>
        </p:spPr>
        <p:txBody>
          <a:bodyPr anchor="b" anchorCtr="0"/>
          <a:lstStyle>
            <a:lvl1pPr>
              <a:lnSpc>
                <a:spcPct val="100000"/>
              </a:lnSpc>
              <a:spcBef>
                <a:spcPts val="0"/>
              </a:spcBef>
              <a:defRPr sz="1125" b="0">
                <a:solidFill>
                  <a:schemeClr val="tx1"/>
                </a:solidFill>
              </a:defRPr>
            </a:lvl1pPr>
            <a:lvl2pPr marL="0" indent="0">
              <a:lnSpc>
                <a:spcPct val="110000"/>
              </a:lnSpc>
              <a:spcBef>
                <a:spcPts val="0"/>
              </a:spcBef>
              <a:buNone/>
              <a:defRPr sz="1013" b="0">
                <a:solidFill>
                  <a:schemeClr val="tx1"/>
                </a:solidFill>
              </a:defRPr>
            </a:lvl2pPr>
            <a:lvl3pPr marL="0" indent="0">
              <a:lnSpc>
                <a:spcPct val="100000"/>
              </a:lnSpc>
              <a:spcBef>
                <a:spcPts val="0"/>
              </a:spcBef>
              <a:buNone/>
              <a:defRPr sz="1125" b="0">
                <a:solidFill>
                  <a:schemeClr val="tx1"/>
                </a:solidFill>
              </a:defRPr>
            </a:lvl3pPr>
            <a:lvl4pPr marL="0" indent="0">
              <a:lnSpc>
                <a:spcPct val="100000"/>
              </a:lnSpc>
              <a:buNone/>
              <a:defRPr sz="1125" b="0">
                <a:solidFill>
                  <a:schemeClr val="tx1"/>
                </a:solidFill>
              </a:defRPr>
            </a:lvl4pPr>
            <a:lvl5pPr marL="0" indent="0">
              <a:lnSpc>
                <a:spcPct val="110000"/>
              </a:lnSpc>
              <a:buNone/>
              <a:defRPr sz="1013" b="0">
                <a:solidFill>
                  <a:schemeClr val="tx1"/>
                </a:solidFill>
              </a:defRPr>
            </a:lvl5pPr>
          </a:lstStyle>
          <a:p>
            <a:pPr lvl="0"/>
            <a:r>
              <a:rPr lang="en-GB" dirty="0"/>
              <a:t>&lt;Address line 1&gt;</a:t>
            </a:r>
          </a:p>
          <a:p>
            <a:pPr lvl="2"/>
            <a:r>
              <a:rPr lang="en-GB" dirty="0"/>
              <a:t>&lt;Address line 2&gt;</a:t>
            </a:r>
          </a:p>
          <a:p>
            <a:pPr lvl="3"/>
            <a:r>
              <a:rPr lang="en-GB" dirty="0"/>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7"/>
            <a:ext cx="2698751" cy="907969"/>
          </a:xfrm>
        </p:spPr>
        <p:txBody>
          <a:bodyPr anchor="b" anchorCtr="0"/>
          <a:lstStyle>
            <a:lvl1pPr>
              <a:lnSpc>
                <a:spcPct val="100000"/>
              </a:lnSpc>
              <a:spcBef>
                <a:spcPts val="0"/>
              </a:spcBef>
              <a:defRPr sz="1125" b="0">
                <a:solidFill>
                  <a:schemeClr val="tx1"/>
                </a:solidFill>
              </a:defRPr>
            </a:lvl1pPr>
            <a:lvl2pPr marL="0" indent="0">
              <a:lnSpc>
                <a:spcPct val="110000"/>
              </a:lnSpc>
              <a:spcBef>
                <a:spcPts val="0"/>
              </a:spcBef>
              <a:buNone/>
              <a:defRPr sz="1013" b="0">
                <a:solidFill>
                  <a:schemeClr val="tx1"/>
                </a:solidFill>
              </a:defRPr>
            </a:lvl2pPr>
            <a:lvl3pPr marL="0" indent="0">
              <a:lnSpc>
                <a:spcPct val="100000"/>
              </a:lnSpc>
              <a:spcBef>
                <a:spcPts val="0"/>
              </a:spcBef>
              <a:buNone/>
              <a:defRPr sz="1125" b="0">
                <a:solidFill>
                  <a:schemeClr val="tx1"/>
                </a:solidFill>
              </a:defRPr>
            </a:lvl3pPr>
            <a:lvl4pPr marL="0" indent="0">
              <a:lnSpc>
                <a:spcPct val="100000"/>
              </a:lnSpc>
              <a:buNone/>
              <a:defRPr sz="1125" b="0">
                <a:solidFill>
                  <a:schemeClr val="tx1"/>
                </a:solidFill>
              </a:defRPr>
            </a:lvl4pPr>
            <a:lvl5pPr marL="0" indent="0">
              <a:lnSpc>
                <a:spcPct val="110000"/>
              </a:lnSpc>
              <a:buNone/>
              <a:defRPr sz="1013" b="0">
                <a:solidFill>
                  <a:schemeClr val="tx1"/>
                </a:solidFill>
              </a:defRPr>
            </a:lvl5pPr>
          </a:lstStyle>
          <a:p>
            <a:pPr lvl="0"/>
            <a:r>
              <a:rPr lang="en-GB" dirty="0"/>
              <a:t>&lt;Telephone No.&gt;</a:t>
            </a:r>
          </a:p>
          <a:p>
            <a:pPr lvl="2"/>
            <a:r>
              <a:rPr lang="en-GB" dirty="0"/>
              <a:t>&lt;Website&gt;</a:t>
            </a:r>
          </a:p>
          <a:p>
            <a:pPr lvl="3"/>
            <a:r>
              <a:rPr lang="en-GB" dirty="0"/>
              <a:t>&lt;Email&gt;</a:t>
            </a:r>
          </a:p>
        </p:txBody>
      </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6" y="5338527"/>
            <a:ext cx="1123315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43ED17A0-BC22-3048-AB31-4F03CD4D700E}"/>
              </a:ext>
            </a:extLst>
          </p:cNvPr>
          <p:cNvGrpSpPr/>
          <p:nvPr userDrawn="1"/>
        </p:nvGrpSpPr>
        <p:grpSpPr>
          <a:xfrm>
            <a:off x="473025" y="5977403"/>
            <a:ext cx="2851200" cy="402766"/>
            <a:chOff x="8859788" y="468313"/>
            <a:chExt cx="2851200" cy="402766"/>
          </a:xfrm>
        </p:grpSpPr>
        <p:grpSp>
          <p:nvGrpSpPr>
            <p:cNvPr id="56" name="Graphic 8">
              <a:extLst>
                <a:ext uri="{FF2B5EF4-FFF2-40B4-BE49-F238E27FC236}">
                  <a16:creationId xmlns:a16="http://schemas.microsoft.com/office/drawing/2014/main" id="{1C19FB58-F64D-1E47-B343-BA5F7F672462}"/>
                </a:ext>
              </a:extLst>
            </p:cNvPr>
            <p:cNvGrpSpPr/>
            <p:nvPr/>
          </p:nvGrpSpPr>
          <p:grpSpPr>
            <a:xfrm>
              <a:off x="8859788" y="468313"/>
              <a:ext cx="495861" cy="402766"/>
              <a:chOff x="5336421" y="2111701"/>
              <a:chExt cx="529619" cy="430187"/>
            </a:xfrm>
          </p:grpSpPr>
          <p:sp>
            <p:nvSpPr>
              <p:cNvPr id="74" name="Graphic 8">
                <a:extLst>
                  <a:ext uri="{FF2B5EF4-FFF2-40B4-BE49-F238E27FC236}">
                    <a16:creationId xmlns:a16="http://schemas.microsoft.com/office/drawing/2014/main" id="{AB4D8C9B-EBAE-DF40-962B-FE8640DD3135}"/>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sz="1350" dirty="0"/>
              </a:p>
            </p:txBody>
          </p:sp>
          <p:sp>
            <p:nvSpPr>
              <p:cNvPr id="75" name="Graphic 8">
                <a:extLst>
                  <a:ext uri="{FF2B5EF4-FFF2-40B4-BE49-F238E27FC236}">
                    <a16:creationId xmlns:a16="http://schemas.microsoft.com/office/drawing/2014/main" id="{3932045F-40FC-7D43-9891-1E3A477C0AD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sz="1350" dirty="0"/>
              </a:p>
            </p:txBody>
          </p:sp>
        </p:grpSp>
        <p:sp>
          <p:nvSpPr>
            <p:cNvPr id="57" name="Graphic 8">
              <a:extLst>
                <a:ext uri="{FF2B5EF4-FFF2-40B4-BE49-F238E27FC236}">
                  <a16:creationId xmlns:a16="http://schemas.microsoft.com/office/drawing/2014/main" id="{8D4C745D-B533-4E4E-8567-8A31F601ED6B}"/>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sz="1350" dirty="0"/>
            </a:p>
          </p:txBody>
        </p:sp>
        <p:sp>
          <p:nvSpPr>
            <p:cNvPr id="58" name="Graphic 8">
              <a:extLst>
                <a:ext uri="{FF2B5EF4-FFF2-40B4-BE49-F238E27FC236}">
                  <a16:creationId xmlns:a16="http://schemas.microsoft.com/office/drawing/2014/main" id="{DF368269-1B35-3348-8696-5E34DC8197FB}"/>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sz="1350" dirty="0"/>
            </a:p>
          </p:txBody>
        </p:sp>
        <p:grpSp>
          <p:nvGrpSpPr>
            <p:cNvPr id="59" name="Graphic 8">
              <a:extLst>
                <a:ext uri="{FF2B5EF4-FFF2-40B4-BE49-F238E27FC236}">
                  <a16:creationId xmlns:a16="http://schemas.microsoft.com/office/drawing/2014/main" id="{464F8A38-8C92-A042-831A-556DAB6D3AFB}"/>
                </a:ext>
              </a:extLst>
            </p:cNvPr>
            <p:cNvGrpSpPr/>
            <p:nvPr/>
          </p:nvGrpSpPr>
          <p:grpSpPr>
            <a:xfrm>
              <a:off x="9832915" y="578347"/>
              <a:ext cx="1878073" cy="186850"/>
              <a:chOff x="6375799" y="2229226"/>
              <a:chExt cx="2005933" cy="199571"/>
            </a:xfrm>
            <a:solidFill>
              <a:schemeClr val="tx1"/>
            </a:solidFill>
          </p:grpSpPr>
          <p:sp>
            <p:nvSpPr>
              <p:cNvPr id="60" name="Graphic 8">
                <a:extLst>
                  <a:ext uri="{FF2B5EF4-FFF2-40B4-BE49-F238E27FC236}">
                    <a16:creationId xmlns:a16="http://schemas.microsoft.com/office/drawing/2014/main" id="{6112E8DE-809E-7942-8968-A6EE4A2DABFE}"/>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sz="1350" dirty="0"/>
              </a:p>
            </p:txBody>
          </p:sp>
          <p:sp>
            <p:nvSpPr>
              <p:cNvPr id="61" name="Graphic 8">
                <a:extLst>
                  <a:ext uri="{FF2B5EF4-FFF2-40B4-BE49-F238E27FC236}">
                    <a16:creationId xmlns:a16="http://schemas.microsoft.com/office/drawing/2014/main" id="{6A169971-220E-334B-B069-DDFE25B1EB84}"/>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sz="1350" dirty="0"/>
              </a:p>
            </p:txBody>
          </p:sp>
          <p:sp>
            <p:nvSpPr>
              <p:cNvPr id="62" name="Graphic 8">
                <a:extLst>
                  <a:ext uri="{FF2B5EF4-FFF2-40B4-BE49-F238E27FC236}">
                    <a16:creationId xmlns:a16="http://schemas.microsoft.com/office/drawing/2014/main" id="{03B8D5AA-20C5-E045-9834-AAB2EDEA7C42}"/>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sz="1350" dirty="0"/>
              </a:p>
            </p:txBody>
          </p:sp>
          <p:sp>
            <p:nvSpPr>
              <p:cNvPr id="63" name="Graphic 8">
                <a:extLst>
                  <a:ext uri="{FF2B5EF4-FFF2-40B4-BE49-F238E27FC236}">
                    <a16:creationId xmlns:a16="http://schemas.microsoft.com/office/drawing/2014/main" id="{D7C1B910-5D4D-CF4C-9405-346042DB4A72}"/>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sz="1350" dirty="0"/>
              </a:p>
            </p:txBody>
          </p:sp>
          <p:sp>
            <p:nvSpPr>
              <p:cNvPr id="64" name="Graphic 8">
                <a:extLst>
                  <a:ext uri="{FF2B5EF4-FFF2-40B4-BE49-F238E27FC236}">
                    <a16:creationId xmlns:a16="http://schemas.microsoft.com/office/drawing/2014/main" id="{B1A6668A-0DE5-5546-A2A2-B0F9DC44E9C1}"/>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sz="1350" dirty="0"/>
              </a:p>
            </p:txBody>
          </p:sp>
          <p:sp>
            <p:nvSpPr>
              <p:cNvPr id="65" name="Graphic 8">
                <a:extLst>
                  <a:ext uri="{FF2B5EF4-FFF2-40B4-BE49-F238E27FC236}">
                    <a16:creationId xmlns:a16="http://schemas.microsoft.com/office/drawing/2014/main" id="{3F9B8F8A-A79B-934B-919D-64DCDC0898F6}"/>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sz="1350" dirty="0"/>
              </a:p>
            </p:txBody>
          </p:sp>
          <p:sp>
            <p:nvSpPr>
              <p:cNvPr id="66" name="Graphic 8">
                <a:extLst>
                  <a:ext uri="{FF2B5EF4-FFF2-40B4-BE49-F238E27FC236}">
                    <a16:creationId xmlns:a16="http://schemas.microsoft.com/office/drawing/2014/main" id="{C394DFF9-1EF1-FC41-AFF3-51C419F3D6C5}"/>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sz="1350" dirty="0"/>
              </a:p>
            </p:txBody>
          </p:sp>
          <p:sp>
            <p:nvSpPr>
              <p:cNvPr id="67" name="Graphic 8">
                <a:extLst>
                  <a:ext uri="{FF2B5EF4-FFF2-40B4-BE49-F238E27FC236}">
                    <a16:creationId xmlns:a16="http://schemas.microsoft.com/office/drawing/2014/main" id="{35DA6A0A-F1CB-DD4D-BD5F-52E918391F20}"/>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sz="1350" dirty="0"/>
              </a:p>
            </p:txBody>
          </p:sp>
          <p:sp>
            <p:nvSpPr>
              <p:cNvPr id="68" name="Graphic 8">
                <a:extLst>
                  <a:ext uri="{FF2B5EF4-FFF2-40B4-BE49-F238E27FC236}">
                    <a16:creationId xmlns:a16="http://schemas.microsoft.com/office/drawing/2014/main" id="{0356B6CD-30F9-1444-9891-6E542A30E172}"/>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sz="1350" dirty="0"/>
              </a:p>
            </p:txBody>
          </p:sp>
          <p:sp>
            <p:nvSpPr>
              <p:cNvPr id="69" name="Graphic 8">
                <a:extLst>
                  <a:ext uri="{FF2B5EF4-FFF2-40B4-BE49-F238E27FC236}">
                    <a16:creationId xmlns:a16="http://schemas.microsoft.com/office/drawing/2014/main" id="{483BA60E-6710-1343-9FBB-6B1615D2C435}"/>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sz="1350" dirty="0"/>
              </a:p>
            </p:txBody>
          </p:sp>
          <p:sp>
            <p:nvSpPr>
              <p:cNvPr id="70" name="Graphic 8">
                <a:extLst>
                  <a:ext uri="{FF2B5EF4-FFF2-40B4-BE49-F238E27FC236}">
                    <a16:creationId xmlns:a16="http://schemas.microsoft.com/office/drawing/2014/main" id="{BE274C69-B249-8745-842E-10F4934141DC}"/>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sz="1350" dirty="0"/>
              </a:p>
            </p:txBody>
          </p:sp>
          <p:sp>
            <p:nvSpPr>
              <p:cNvPr id="71" name="Graphic 8">
                <a:extLst>
                  <a:ext uri="{FF2B5EF4-FFF2-40B4-BE49-F238E27FC236}">
                    <a16:creationId xmlns:a16="http://schemas.microsoft.com/office/drawing/2014/main" id="{F8142A58-0FC0-9648-B5FD-BC6837C7EBA2}"/>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sz="1350" dirty="0"/>
              </a:p>
            </p:txBody>
          </p:sp>
          <p:sp>
            <p:nvSpPr>
              <p:cNvPr id="72" name="Graphic 8">
                <a:extLst>
                  <a:ext uri="{FF2B5EF4-FFF2-40B4-BE49-F238E27FC236}">
                    <a16:creationId xmlns:a16="http://schemas.microsoft.com/office/drawing/2014/main" id="{4703BC5A-796B-1E45-8B96-2EBB8A7E994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sz="1350" dirty="0"/>
              </a:p>
            </p:txBody>
          </p:sp>
          <p:sp>
            <p:nvSpPr>
              <p:cNvPr id="73" name="Graphic 8">
                <a:extLst>
                  <a:ext uri="{FF2B5EF4-FFF2-40B4-BE49-F238E27FC236}">
                    <a16:creationId xmlns:a16="http://schemas.microsoft.com/office/drawing/2014/main" id="{0A9E869C-EB04-9742-AC82-DD9078A9F23F}"/>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sz="1350" dirty="0"/>
              </a:p>
            </p:txBody>
          </p:sp>
        </p:grpSp>
      </p:grpSp>
    </p:spTree>
    <p:extLst>
      <p:ext uri="{BB962C8B-B14F-4D97-AF65-F5344CB8AC3E}">
        <p14:creationId xmlns:p14="http://schemas.microsoft.com/office/powerpoint/2010/main" val="244761690"/>
      </p:ext>
    </p:extLst>
  </p:cSld>
  <p:clrMapOvr>
    <a:masterClrMapping/>
  </p:clrMapOvr>
  <p:extLst>
    <p:ext uri="{DCECCB84-F9BA-43D5-87BE-67443E8EF086}">
      <p15:sldGuideLst xmlns:p15="http://schemas.microsoft.com/office/powerpoint/2012/main">
        <p15:guide id="1" orient="horz" pos="401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p:txBody>
          <a:bodyPr/>
          <a:lstStyle/>
          <a:p>
            <a:r>
              <a:rPr lang="en-GB" dirty="0"/>
              <a:t>[Title and content]</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11233150" cy="3564000"/>
          </a:xfrm>
        </p:spPr>
        <p:txBody>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4" name="Footer Placeholder 4">
            <a:extLst>
              <a:ext uri="{FF2B5EF4-FFF2-40B4-BE49-F238E27FC236}">
                <a16:creationId xmlns:a16="http://schemas.microsoft.com/office/drawing/2014/main" id="{FF988FCF-7D51-F15E-E5AF-EC52F72AF3F4}"/>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tx1"/>
                </a:solidFill>
              </a:defRPr>
            </a:lvl1pPr>
          </a:lstStyle>
          <a:p>
            <a:pPr algn="l" fontAlgn="base"/>
            <a:r>
              <a:rPr lang="en-GB" sz="900" b="0" i="0" dirty="0">
                <a:solidFill>
                  <a:srgbClr val="1A1F3E"/>
                </a:solidFill>
                <a:effectLst/>
                <a:latin typeface="+mj-lt"/>
              </a:rPr>
              <a:t>Unlocking the NHS’s social and economic potential: creating a productive system</a:t>
            </a:r>
          </a:p>
        </p:txBody>
      </p:sp>
    </p:spTree>
    <p:extLst>
      <p:ext uri="{BB962C8B-B14F-4D97-AF65-F5344CB8AC3E}">
        <p14:creationId xmlns:p14="http://schemas.microsoft.com/office/powerpoint/2010/main" val="3686722529"/>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dirty="0"/>
              <a:t>[Two column content: v1]</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7" name="Footer Placeholder 4">
            <a:extLst>
              <a:ext uri="{FF2B5EF4-FFF2-40B4-BE49-F238E27FC236}">
                <a16:creationId xmlns:a16="http://schemas.microsoft.com/office/drawing/2014/main" id="{703DCD7F-8170-936F-AB18-2500CAFC90C9}"/>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tx1"/>
                </a:solidFill>
              </a:defRPr>
            </a:lvl1pPr>
          </a:lstStyle>
          <a:p>
            <a:pPr algn="l" fontAlgn="base"/>
            <a:r>
              <a:rPr lang="en-GB" sz="900" b="0" i="0" dirty="0">
                <a:solidFill>
                  <a:srgbClr val="1A1F3E"/>
                </a:solidFill>
                <a:effectLst/>
                <a:latin typeface="+mj-lt"/>
              </a:rPr>
              <a:t>Unlocking the NHS’s social and economic potential: creating a productive system</a:t>
            </a:r>
          </a:p>
        </p:txBody>
      </p:sp>
    </p:spTree>
    <p:extLst>
      <p:ext uri="{BB962C8B-B14F-4D97-AF65-F5344CB8AC3E}">
        <p14:creationId xmlns:p14="http://schemas.microsoft.com/office/powerpoint/2010/main" val="63297884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accent1"/>
                </a:solidFill>
              </a:defRPr>
            </a:lvl1pPr>
          </a:lstStyle>
          <a:p>
            <a:r>
              <a:rPr lang="en-GB" dirty="0"/>
              <a:t>[Two column content: v2]</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dirty="0"/>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4" name="Footer Placeholder 4">
            <a:extLst>
              <a:ext uri="{FF2B5EF4-FFF2-40B4-BE49-F238E27FC236}">
                <a16:creationId xmlns:a16="http://schemas.microsoft.com/office/drawing/2014/main" id="{2C8023AE-24BF-51F2-2E5E-221EF842898B}"/>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bg1"/>
                </a:solidFill>
              </a:defRPr>
            </a:lvl1pPr>
          </a:lstStyle>
          <a:p>
            <a:pPr fontAlgn="base"/>
            <a:r>
              <a:rPr lang="en-GB" dirty="0">
                <a:latin typeface="+mj-lt"/>
              </a:rPr>
              <a:t>Unlocking the NHS’s social and economic potential: creating a productive system</a:t>
            </a:r>
          </a:p>
        </p:txBody>
      </p:sp>
    </p:spTree>
    <p:extLst>
      <p:ext uri="{BB962C8B-B14F-4D97-AF65-F5344CB8AC3E}">
        <p14:creationId xmlns:p14="http://schemas.microsoft.com/office/powerpoint/2010/main" val="2703382046"/>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dirty="0"/>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E76EF688-5E37-607C-3407-BBD8AAF3A9DD}"/>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tx1"/>
                </a:solidFill>
              </a:defRPr>
            </a:lvl1pPr>
          </a:lstStyle>
          <a:p>
            <a:pPr algn="l" fontAlgn="base"/>
            <a:r>
              <a:rPr lang="en-GB" sz="900" b="0" i="0" dirty="0">
                <a:solidFill>
                  <a:srgbClr val="1A1F3E"/>
                </a:solidFill>
                <a:effectLst/>
                <a:latin typeface="+mj-lt"/>
              </a:rPr>
              <a:t>Unlocking the NHS’s social and economic potential: creating a productive system</a:t>
            </a:r>
          </a:p>
        </p:txBody>
      </p:sp>
    </p:spTree>
    <p:extLst>
      <p:ext uri="{BB962C8B-B14F-4D97-AF65-F5344CB8AC3E}">
        <p14:creationId xmlns:p14="http://schemas.microsoft.com/office/powerpoint/2010/main" val="383954090"/>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4" y="372269"/>
            <a:ext cx="5540400" cy="1035804"/>
          </a:xfrm>
        </p:spPr>
        <p:txBody>
          <a:bodyPr/>
          <a:lstStyle/>
          <a:p>
            <a:r>
              <a:rPr lang="en-GB" dirty="0"/>
              <a:t>[Text and image]</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400" cy="3564000"/>
          </a:xfrm>
        </p:spPr>
        <p:txBody>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a:t>
            </a:fld>
            <a:endParaRPr lang="en-GB" dirty="0"/>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6172175" y="468313"/>
            <a:ext cx="5540400" cy="5132387"/>
          </a:xfrm>
        </p:spPr>
        <p:txBody>
          <a:bodyPr lIns="360000" rIns="360000" bIns="2340000" anchor="ctr" anchorCtr="1"/>
          <a:lstStyle>
            <a:lvl1pPr algn="ctr">
              <a:defRPr sz="1400" b="0"/>
            </a:lvl1pPr>
          </a:lstStyle>
          <a:p>
            <a:pPr lvl="0"/>
            <a:r>
              <a:rPr lang="en-GB" dirty="0"/>
              <a:t>Only use this placeholder for a table, chart, Smart Art graphic, picture or movie by simply clicking on the relevant icon within the placeholder.</a:t>
            </a:r>
            <a:br>
              <a:rPr lang="en-GB" dirty="0"/>
            </a:br>
            <a:br>
              <a:rPr lang="en-GB" dirty="0"/>
            </a:br>
            <a:r>
              <a:rPr lang="en-GB" dirty="0"/>
              <a:t>STRICTLY NO BODY COPY.</a:t>
            </a:r>
          </a:p>
        </p:txBody>
      </p:sp>
      <p:sp>
        <p:nvSpPr>
          <p:cNvPr id="4" name="Footer Placeholder 4">
            <a:extLst>
              <a:ext uri="{FF2B5EF4-FFF2-40B4-BE49-F238E27FC236}">
                <a16:creationId xmlns:a16="http://schemas.microsoft.com/office/drawing/2014/main" id="{C0374062-E043-AB59-D7A8-690E80CBCA13}"/>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tx1"/>
                </a:solidFill>
              </a:defRPr>
            </a:lvl1pPr>
          </a:lstStyle>
          <a:p>
            <a:pPr algn="l" fontAlgn="base"/>
            <a:r>
              <a:rPr lang="en-GB" sz="900" b="0" i="0" dirty="0">
                <a:solidFill>
                  <a:srgbClr val="1A1F3E"/>
                </a:solidFill>
                <a:effectLst/>
                <a:latin typeface="+mj-lt"/>
              </a:rPr>
              <a:t>Unlocking the NHS’s social and economic potential: creating a productive system</a:t>
            </a:r>
          </a:p>
        </p:txBody>
      </p:sp>
    </p:spTree>
    <p:extLst>
      <p:ext uri="{BB962C8B-B14F-4D97-AF65-F5344CB8AC3E}">
        <p14:creationId xmlns:p14="http://schemas.microsoft.com/office/powerpoint/2010/main" val="1969629106"/>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79425" y="6365876"/>
            <a:ext cx="4102100" cy="119855"/>
          </a:xfrm>
          <a:prstGeom prst="rect">
            <a:avLst/>
          </a:prstGeom>
        </p:spPr>
        <p:txBody>
          <a:bodyPr vert="horz" lIns="0" tIns="0" rIns="0" bIns="0" rtlCol="0" anchor="t" anchorCtr="0"/>
          <a:lstStyle>
            <a:lvl1pPr algn="l">
              <a:defRPr sz="900">
                <a:solidFill>
                  <a:schemeClr val="tx1"/>
                </a:solidFill>
              </a:defRPr>
            </a:lvl1pPr>
          </a:lstStyle>
          <a:p>
            <a:pPr algn="l" fontAlgn="base"/>
            <a:r>
              <a:rPr lang="en-GB" sz="900" b="0" i="0" dirty="0">
                <a:solidFill>
                  <a:srgbClr val="1A1F3E"/>
                </a:solidFill>
                <a:effectLst/>
                <a:latin typeface="+mj-lt"/>
              </a:rPr>
              <a:t>Unlocking the NHS’s social and economic potential: creating a productive system</a:t>
            </a:r>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dirty="0"/>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15617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8" r:id="rId4"/>
    <p:sldLayoutId id="2147483650" r:id="rId5"/>
    <p:sldLayoutId id="2147483656" r:id="rId6"/>
    <p:sldLayoutId id="2147483659" r:id="rId7"/>
    <p:sldLayoutId id="2147483660" r:id="rId8"/>
    <p:sldLayoutId id="2147483652" r:id="rId9"/>
    <p:sldLayoutId id="2147483653" r:id="rId10"/>
    <p:sldLayoutId id="2147483654" r:id="rId11"/>
    <p:sldLayoutId id="2147483655" r:id="rId12"/>
    <p:sldLayoutId id="2147483661" r:id="rId13"/>
    <p:sldLayoutId id="2147483662" r:id="rId14"/>
    <p:sldLayoutId id="2147483663" r:id="rId15"/>
    <p:sldLayoutId id="2147483666" r:id="rId16"/>
    <p:sldLayoutId id="2147483667" r:id="rId17"/>
    <p:sldLayoutId id="2147483668" r:id="rId18"/>
    <p:sldLayoutId id="2147483664" r:id="rId19"/>
    <p:sldLayoutId id="2147483665" r:id="rId20"/>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6" y="372269"/>
            <a:ext cx="11233151" cy="103580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6" y="2039940"/>
            <a:ext cx="11233151" cy="3563929"/>
          </a:xfrm>
          <a:prstGeom prst="rect">
            <a:avLst/>
          </a:prstGeom>
        </p:spPr>
        <p:txBody>
          <a:bodyPr vert="horz" lIns="0" tIns="0" rIns="0" bIns="0" rtlCol="0">
            <a:noAutofit/>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79426" y="6365878"/>
            <a:ext cx="3641727" cy="219651"/>
          </a:xfrm>
          <a:prstGeom prst="rect">
            <a:avLst/>
          </a:prstGeom>
        </p:spPr>
        <p:txBody>
          <a:bodyPr vert="horz" lIns="0" tIns="0" rIns="0" bIns="0" rtlCol="0" anchor="t" anchorCtr="0"/>
          <a:lstStyle>
            <a:lvl1pPr algn="l">
              <a:defRPr sz="675">
                <a:solidFill>
                  <a:schemeClr val="tx1"/>
                </a:solidFill>
              </a:defRPr>
            </a:lvl1pPr>
          </a:lstStyle>
          <a:p>
            <a:r>
              <a:rPr lang="en-GB" dirty="0"/>
              <a:t>@NHSLocalGrowth</a:t>
            </a:r>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8"/>
            <a:ext cx="800100" cy="219651"/>
          </a:xfrm>
          <a:prstGeom prst="rect">
            <a:avLst/>
          </a:prstGeom>
        </p:spPr>
        <p:txBody>
          <a:bodyPr vert="horz" lIns="0" tIns="0" rIns="0" bIns="0" rtlCol="0" anchor="t" anchorCtr="0"/>
          <a:lstStyle>
            <a:lvl1pPr algn="r">
              <a:defRPr sz="675">
                <a:solidFill>
                  <a:schemeClr val="tx1"/>
                </a:solidFill>
              </a:defRPr>
            </a:lvl1pPr>
          </a:lstStyle>
          <a:p>
            <a:fld id="{FD15E2C3-2FDC-5443-A5D7-CEF7C1191BA7}" type="slidenum">
              <a:rPr lang="en-GB" smtClean="0"/>
              <a:pPr/>
              <a:t>‹#›</a:t>
            </a:fld>
            <a:endParaRPr lang="en-GB" dirty="0"/>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6" y="6102015"/>
            <a:ext cx="1123315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3463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hdr="0" dt="0"/>
  <p:txStyles>
    <p:titleStyle>
      <a:lvl1pPr algn="l" defTabSz="685783" rtl="0" eaLnBrk="1" latinLnBrk="0" hangingPunct="1">
        <a:lnSpc>
          <a:spcPct val="100000"/>
        </a:lnSpc>
        <a:spcBef>
          <a:spcPct val="0"/>
        </a:spcBef>
        <a:buNone/>
        <a:defRPr sz="2325" kern="1200">
          <a:solidFill>
            <a:schemeClr val="accent2"/>
          </a:solidFill>
          <a:latin typeface="+mj-lt"/>
          <a:ea typeface="+mj-ea"/>
          <a:cs typeface="+mj-cs"/>
        </a:defRPr>
      </a:lvl1pPr>
    </p:titleStyle>
    <p:bodyStyle>
      <a:lvl1pPr marL="0" indent="0" algn="l" defTabSz="685783" rtl="0" eaLnBrk="1" latinLnBrk="0" hangingPunct="1">
        <a:lnSpc>
          <a:spcPct val="125000"/>
        </a:lnSpc>
        <a:spcBef>
          <a:spcPts val="1500"/>
        </a:spcBef>
        <a:spcAft>
          <a:spcPts val="0"/>
        </a:spcAft>
        <a:buFontTx/>
        <a:buNone/>
        <a:defRPr sz="1275" b="1" kern="1200">
          <a:solidFill>
            <a:schemeClr val="tx1"/>
          </a:solidFill>
          <a:latin typeface="+mn-lt"/>
          <a:ea typeface="+mn-ea"/>
          <a:cs typeface="+mn-cs"/>
        </a:defRPr>
      </a:lvl1pPr>
      <a:lvl2pPr marL="135000" indent="-135000" algn="l" defTabSz="685783" rtl="0" eaLnBrk="1" latinLnBrk="0" hangingPunct="1">
        <a:lnSpc>
          <a:spcPct val="125000"/>
        </a:lnSpc>
        <a:spcBef>
          <a:spcPts val="1275"/>
        </a:spcBef>
        <a:spcAft>
          <a:spcPts val="0"/>
        </a:spcAft>
        <a:buFont typeface="Arial" panose="020B0604020202020204" pitchFamily="34" charset="0"/>
        <a:buChar char="•"/>
        <a:defRPr sz="1275" kern="1200">
          <a:solidFill>
            <a:schemeClr val="tx1"/>
          </a:solidFill>
          <a:latin typeface="+mn-lt"/>
          <a:ea typeface="+mn-ea"/>
          <a:cs typeface="+mn-cs"/>
        </a:defRPr>
      </a:lvl2pPr>
      <a:lvl3pPr marL="297000" indent="-162000" algn="l" defTabSz="685783" rtl="0" eaLnBrk="1" latinLnBrk="0" hangingPunct="1">
        <a:lnSpc>
          <a:spcPct val="125000"/>
        </a:lnSpc>
        <a:spcBef>
          <a:spcPts val="1275"/>
        </a:spcBef>
        <a:spcAft>
          <a:spcPts val="0"/>
        </a:spcAft>
        <a:buFont typeface="System Font Regular"/>
        <a:buChar char="–"/>
        <a:defRPr sz="1275" kern="1200">
          <a:solidFill>
            <a:schemeClr val="tx1"/>
          </a:solidFill>
          <a:latin typeface="+mn-lt"/>
          <a:ea typeface="+mn-ea"/>
          <a:cs typeface="+mn-cs"/>
        </a:defRPr>
      </a:lvl3pPr>
      <a:lvl4pPr marL="135000" indent="-135000" algn="l" defTabSz="685783" rtl="0" eaLnBrk="1" latinLnBrk="0" hangingPunct="1">
        <a:lnSpc>
          <a:spcPct val="125000"/>
        </a:lnSpc>
        <a:spcBef>
          <a:spcPts val="0"/>
        </a:spcBef>
        <a:spcAft>
          <a:spcPts val="0"/>
        </a:spcAft>
        <a:buFont typeface="Arial" panose="020B0604020202020204" pitchFamily="34" charset="0"/>
        <a:buChar char="•"/>
        <a:defRPr sz="1275" kern="1200">
          <a:solidFill>
            <a:schemeClr val="tx1"/>
          </a:solidFill>
          <a:latin typeface="+mn-lt"/>
          <a:ea typeface="+mn-ea"/>
          <a:cs typeface="+mn-cs"/>
        </a:defRPr>
      </a:lvl4pPr>
      <a:lvl5pPr marL="297000" indent="-162000" algn="l" defTabSz="685783" rtl="0" eaLnBrk="1" latinLnBrk="0" hangingPunct="1">
        <a:lnSpc>
          <a:spcPct val="125000"/>
        </a:lnSpc>
        <a:spcBef>
          <a:spcPts val="0"/>
        </a:spcBef>
        <a:spcAft>
          <a:spcPts val="0"/>
        </a:spcAft>
        <a:buFont typeface="System Font Regular"/>
        <a:buChar char="–"/>
        <a:defRPr sz="1275"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p15:clr>
            <a:srgbClr val="F26B43"/>
          </p15:clr>
        </p15:guide>
        <p15:guide id="2" pos="302">
          <p15:clr>
            <a:srgbClr val="F26B43"/>
          </p15:clr>
        </p15:guide>
        <p15:guide id="3" pos="7377">
          <p15:clr>
            <a:srgbClr val="F26B43"/>
          </p15:clr>
        </p15:guide>
        <p15:guide id="5" pos="804">
          <p15:clr>
            <a:srgbClr val="F26B43"/>
          </p15:clr>
        </p15:guide>
        <p15:guide id="6" pos="898">
          <p15:clr>
            <a:srgbClr val="F26B43"/>
          </p15:clr>
        </p15:guide>
        <p15:guide id="7" pos="1402">
          <p15:clr>
            <a:srgbClr val="F26B43"/>
          </p15:clr>
        </p15:guide>
        <p15:guide id="8" pos="1496">
          <p15:clr>
            <a:srgbClr val="F26B43"/>
          </p15:clr>
        </p15:guide>
        <p15:guide id="9" pos="2003">
          <p15:clr>
            <a:srgbClr val="F26B43"/>
          </p15:clr>
        </p15:guide>
        <p15:guide id="10" pos="2094">
          <p15:clr>
            <a:srgbClr val="F26B43"/>
          </p15:clr>
        </p15:guide>
        <p15:guide id="11" pos="2596">
          <p15:clr>
            <a:srgbClr val="F26B43"/>
          </p15:clr>
        </p15:guide>
        <p15:guide id="12" pos="2690">
          <p15:clr>
            <a:srgbClr val="F26B43"/>
          </p15:clr>
        </p15:guide>
        <p15:guide id="13" pos="3196">
          <p15:clr>
            <a:srgbClr val="F26B43"/>
          </p15:clr>
        </p15:guide>
        <p15:guide id="14" pos="3288">
          <p15:clr>
            <a:srgbClr val="F26B43"/>
          </p15:clr>
        </p15:guide>
        <p15:guide id="15" pos="3792">
          <p15:clr>
            <a:srgbClr val="F26B43"/>
          </p15:clr>
        </p15:guide>
        <p15:guide id="16" pos="3886">
          <p15:clr>
            <a:srgbClr val="F26B43"/>
          </p15:clr>
        </p15:guide>
        <p15:guide id="17" pos="4390">
          <p15:clr>
            <a:srgbClr val="F26B43"/>
          </p15:clr>
        </p15:guide>
        <p15:guide id="18" pos="4484">
          <p15:clr>
            <a:srgbClr val="F26B43"/>
          </p15:clr>
        </p15:guide>
        <p15:guide id="19" pos="4988">
          <p15:clr>
            <a:srgbClr val="F26B43"/>
          </p15:clr>
        </p15:guide>
        <p15:guide id="20" pos="5082">
          <p15:clr>
            <a:srgbClr val="F26B43"/>
          </p15:clr>
        </p15:guide>
        <p15:guide id="21" pos="5586">
          <p15:clr>
            <a:srgbClr val="F26B43"/>
          </p15:clr>
        </p15:guide>
        <p15:guide id="22" pos="6182">
          <p15:clr>
            <a:srgbClr val="F26B43"/>
          </p15:clr>
        </p15:guide>
        <p15:guide id="23" pos="6276">
          <p15:clr>
            <a:srgbClr val="F26B43"/>
          </p15:clr>
        </p15:guide>
        <p15:guide id="24" pos="6780">
          <p15:clr>
            <a:srgbClr val="F26B43"/>
          </p15:clr>
        </p15:guide>
        <p15:guide id="25" pos="6874">
          <p15:clr>
            <a:srgbClr val="F26B43"/>
          </p15:clr>
        </p15:guide>
        <p15:guide id="26" pos="56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8.gif"/><Relationship Id="rId7" Type="http://schemas.openxmlformats.org/officeDocument/2006/relationships/slide" Target="slide26.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image" Target="../media/image4.svg"/><Relationship Id="rId5" Type="http://schemas.openxmlformats.org/officeDocument/2006/relationships/image" Target="../media/image2.sv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slide" Target="slide14.xml"/><Relationship Id="rId5" Type="http://schemas.openxmlformats.org/officeDocument/2006/relationships/slide" Target="slide26.xml"/><Relationship Id="rId4" Type="http://schemas.openxmlformats.org/officeDocument/2006/relationships/slide" Target="slide12.xml"/><Relationship Id="rId9"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6.svg"/><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slide" Target="slide14.xml"/><Relationship Id="rId5" Type="http://schemas.openxmlformats.org/officeDocument/2006/relationships/slide" Target="slide26.xml"/><Relationship Id="rId4" Type="http://schemas.openxmlformats.org/officeDocument/2006/relationships/slide" Target="slide6.xml"/><Relationship Id="rId9"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6.svg"/><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26.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slide" Target="slide26.xml"/><Relationship Id="rId5" Type="http://schemas.openxmlformats.org/officeDocument/2006/relationships/slide" Target="slide12.xml"/><Relationship Id="rId4" Type="http://schemas.openxmlformats.org/officeDocument/2006/relationships/slide" Target="slide6.xml"/><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slide" Target="slide26.xml"/><Relationship Id="rId5" Type="http://schemas.openxmlformats.org/officeDocument/2006/relationships/slide" Target="slide12.xml"/><Relationship Id="rId4" Type="http://schemas.openxmlformats.org/officeDocument/2006/relationships/slide" Target="slide6.xml"/><Relationship Id="rId9"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png"/><Relationship Id="rId7"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6.xml"/><Relationship Id="rId10" Type="http://schemas.openxmlformats.org/officeDocument/2006/relationships/image" Target="../media/image4.svg"/><Relationship Id="rId4" Type="http://schemas.openxmlformats.org/officeDocument/2006/relationships/image" Target="../media/image2.sv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slide" Target="slide26.xml"/><Relationship Id="rId5" Type="http://schemas.openxmlformats.org/officeDocument/2006/relationships/slide" Target="slide12.xml"/><Relationship Id="rId4" Type="http://schemas.openxmlformats.org/officeDocument/2006/relationships/slide" Target="slide6.xml"/><Relationship Id="rId9" Type="http://schemas.openxmlformats.org/officeDocument/2006/relationships/image" Target="../media/image4.sv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slide" Target="slide26.xml"/><Relationship Id="rId5" Type="http://schemas.openxmlformats.org/officeDocument/2006/relationships/slide" Target="slide12.xml"/><Relationship Id="rId4" Type="http://schemas.openxmlformats.org/officeDocument/2006/relationships/slide" Target="slide6.xml"/><Relationship Id="rId9"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31.xml"/><Relationship Id="rId1" Type="http://schemas.openxmlformats.org/officeDocument/2006/relationships/slideLayout" Target="../slideLayouts/slideLayout5.xml"/><Relationship Id="rId6"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28.xml"/><Relationship Id="rId4" Type="http://schemas.openxmlformats.org/officeDocument/2006/relationships/slide" Target="slide5.xml"/><Relationship Id="rId9" Type="http://schemas.openxmlformats.org/officeDocument/2006/relationships/slide" Target="slide26.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slide" Target="slide26.xml"/><Relationship Id="rId5" Type="http://schemas.openxmlformats.org/officeDocument/2006/relationships/slide" Target="slide12.xml"/><Relationship Id="rId4" Type="http://schemas.openxmlformats.org/officeDocument/2006/relationships/slide" Target="slide6.xml"/><Relationship Id="rId9" Type="http://schemas.openxmlformats.org/officeDocument/2006/relationships/image" Target="../media/image4.sv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slide" Target="slide26.xml"/><Relationship Id="rId5" Type="http://schemas.openxmlformats.org/officeDocument/2006/relationships/slide" Target="slide12.xml"/><Relationship Id="rId4" Type="http://schemas.openxmlformats.org/officeDocument/2006/relationships/slide" Target="slide6.xml"/><Relationship Id="rId9" Type="http://schemas.openxmlformats.org/officeDocument/2006/relationships/image" Target="../media/image4.sv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slide" Target="slide26.xml"/><Relationship Id="rId5" Type="http://schemas.openxmlformats.org/officeDocument/2006/relationships/slide" Target="slide12.xml"/><Relationship Id="rId4" Type="http://schemas.openxmlformats.org/officeDocument/2006/relationships/slide" Target="slide6.xml"/><Relationship Id="rId9" Type="http://schemas.openxmlformats.org/officeDocument/2006/relationships/image" Target="../media/image4.sv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slide" Target="slide26.xml"/><Relationship Id="rId5" Type="http://schemas.openxmlformats.org/officeDocument/2006/relationships/slide" Target="slide12.xml"/><Relationship Id="rId4" Type="http://schemas.openxmlformats.org/officeDocument/2006/relationships/slide" Target="slide6.xml"/><Relationship Id="rId9" Type="http://schemas.openxmlformats.org/officeDocument/2006/relationships/image" Target="../media/image4.svg"/></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png"/><Relationship Id="rId7" Type="http://schemas.openxmlformats.org/officeDocument/2006/relationships/slide" Target="slide26.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6.xml"/><Relationship Id="rId10" Type="http://schemas.openxmlformats.org/officeDocument/2006/relationships/image" Target="../media/image4.svg"/><Relationship Id="rId4" Type="http://schemas.openxmlformats.org/officeDocument/2006/relationships/image" Target="../media/image2.svg"/><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png"/><Relationship Id="rId7" Type="http://schemas.openxmlformats.org/officeDocument/2006/relationships/slide" Target="slide26.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6.xml"/><Relationship Id="rId10" Type="http://schemas.openxmlformats.org/officeDocument/2006/relationships/image" Target="../media/image4.svg"/><Relationship Id="rId4" Type="http://schemas.openxmlformats.org/officeDocument/2006/relationships/image" Target="../media/image2.svg"/><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6.svg"/><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14.xml"/></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png"/><Relationship Id="rId7" Type="http://schemas.openxmlformats.org/officeDocument/2006/relationships/slide" Target="slide1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6.xml"/><Relationship Id="rId10" Type="http://schemas.openxmlformats.org/officeDocument/2006/relationships/image" Target="../media/image4.svg"/><Relationship Id="rId4" Type="http://schemas.openxmlformats.org/officeDocument/2006/relationships/image" Target="../media/image2.svg"/><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slide" Target="slide6.xml"/><Relationship Id="rId5" Type="http://schemas.openxmlformats.org/officeDocument/2006/relationships/slide" Target="slide2.xml"/><Relationship Id="rId10" Type="http://schemas.openxmlformats.org/officeDocument/2006/relationships/slide" Target="slide26.xml"/><Relationship Id="rId4" Type="http://schemas.openxmlformats.org/officeDocument/2006/relationships/image" Target="../media/image2.svg"/><Relationship Id="rId9" Type="http://schemas.openxmlformats.org/officeDocument/2006/relationships/slide" Target="slide14.xml"/></Relationships>
</file>

<file path=ppt/slides/_rels/slide3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4.svg"/><Relationship Id="rId3" Type="http://schemas.openxmlformats.org/officeDocument/2006/relationships/image" Target="../media/image1.pn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3.png"/><Relationship Id="rId2" Type="http://schemas.openxmlformats.org/officeDocument/2006/relationships/notesSlide" Target="../notesSlides/notesSlide8.xml"/><Relationship Id="rId16" Type="http://schemas.openxmlformats.org/officeDocument/2006/relationships/slide" Target="slide2.xml"/><Relationship Id="rId20" Type="http://schemas.openxmlformats.org/officeDocument/2006/relationships/image" Target="../media/image10.sv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hyperlink" Target="https://www.nhsconfed.org/publications/prevention-population-prosperity-devolution" TargetMode="External"/><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14.svg"/><Relationship Id="rId1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mailto:Michael.Wood@nhsconfed.org" TargetMode="External"/><Relationship Id="rId2" Type="http://schemas.openxmlformats.org/officeDocument/2006/relationships/hyperlink" Target="https://www.nhsconfed.org/topic/health-economic-partnerships" TargetMode="External"/><Relationship Id="rId1" Type="http://schemas.openxmlformats.org/officeDocument/2006/relationships/slideLayout" Target="../slideLayouts/slideLayout3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6.svg"/><Relationship Id="rId2"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14.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slide" Target="slide14.xml"/><Relationship Id="rId5" Type="http://schemas.openxmlformats.org/officeDocument/2006/relationships/slide" Target="slide26.xml"/><Relationship Id="rId4" Type="http://schemas.openxmlformats.org/officeDocument/2006/relationships/slide" Target="slide12.xml"/><Relationship Id="rId9"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slide" Target="slide14.xml"/><Relationship Id="rId5" Type="http://schemas.openxmlformats.org/officeDocument/2006/relationships/slide" Target="slide26.xml"/><Relationship Id="rId4" Type="http://schemas.openxmlformats.org/officeDocument/2006/relationships/slide" Target="slide12.xml"/><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slide" Target="slide14.xml"/><Relationship Id="rId5" Type="http://schemas.openxmlformats.org/officeDocument/2006/relationships/slide" Target="slide26.xml"/><Relationship Id="rId4" Type="http://schemas.openxmlformats.org/officeDocument/2006/relationships/slide" Target="slide12.xml"/><Relationship Id="rId9"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ADB4B5-989C-9B42-8805-452ED97F0897}"/>
              </a:ext>
            </a:extLst>
          </p:cNvPr>
          <p:cNvSpPr>
            <a:spLocks noGrp="1"/>
          </p:cNvSpPr>
          <p:nvPr>
            <p:ph type="body" sz="quarter" idx="11"/>
          </p:nvPr>
        </p:nvSpPr>
        <p:spPr>
          <a:xfrm>
            <a:off x="186201" y="1319174"/>
            <a:ext cx="6824199" cy="4219651"/>
          </a:xfrm>
        </p:spPr>
        <p:txBody>
          <a:bodyPr/>
          <a:lstStyle/>
          <a:p>
            <a:pPr algn="l" fontAlgn="base"/>
            <a:r>
              <a:rPr lang="en-GB" sz="1600" b="0" i="0" dirty="0">
                <a:solidFill>
                  <a:srgbClr val="121A3C"/>
                </a:solidFill>
                <a:effectLst/>
              </a:rPr>
              <a:t>Our report in su</a:t>
            </a:r>
            <a:r>
              <a:rPr lang="en-GB" sz="1600" dirty="0">
                <a:solidFill>
                  <a:srgbClr val="121A3C"/>
                </a:solidFill>
              </a:rPr>
              <a:t>mmary</a:t>
            </a:r>
            <a:endParaRPr lang="en-GB" sz="1600" b="0" i="0" dirty="0">
              <a:solidFill>
                <a:srgbClr val="121A3C"/>
              </a:solidFill>
              <a:effectLst/>
            </a:endParaRPr>
          </a:p>
          <a:p>
            <a:pPr algn="l" fontAlgn="base"/>
            <a:endParaRPr lang="en-GB" sz="2000" dirty="0">
              <a:solidFill>
                <a:srgbClr val="121A3C"/>
              </a:solidFill>
            </a:endParaRPr>
          </a:p>
          <a:p>
            <a:pPr algn="l" fontAlgn="base">
              <a:lnSpc>
                <a:spcPct val="100000"/>
              </a:lnSpc>
              <a:spcAft>
                <a:spcPts val="1800"/>
              </a:spcAft>
            </a:pPr>
            <a:r>
              <a:rPr lang="en-US" sz="3200" b="0" dirty="0">
                <a:solidFill>
                  <a:srgbClr val="121A3C"/>
                </a:solidFill>
                <a:effectLst/>
              </a:rPr>
              <a:t>Prevention, population health and prosperity: a new era in devolution</a:t>
            </a:r>
            <a:endParaRPr lang="en-GB" sz="3200" b="0" dirty="0">
              <a:solidFill>
                <a:srgbClr val="121A3C"/>
              </a:solidFill>
              <a:effectLst/>
            </a:endParaRPr>
          </a:p>
          <a:p>
            <a:pPr algn="l" fontAlgn="base">
              <a:lnSpc>
                <a:spcPct val="100000"/>
              </a:lnSpc>
            </a:pPr>
            <a:r>
              <a:rPr lang="en-US" sz="2050" b="0" i="0" dirty="0">
                <a:solidFill>
                  <a:srgbClr val="121A3C"/>
                </a:solidFill>
                <a:effectLst/>
              </a:rPr>
              <a:t>Exploring the priorities, opportunities and challenges in bringing together health and local government devolution</a:t>
            </a:r>
            <a:endParaRPr lang="en-GB" sz="2050" b="0" i="1" dirty="0">
              <a:solidFill>
                <a:srgbClr val="121A3C"/>
              </a:solidFill>
              <a:effectLst/>
            </a:endParaRPr>
          </a:p>
          <a:p>
            <a:pPr algn="l" fontAlgn="base"/>
            <a:endParaRPr lang="en-GB" sz="2000" b="1" dirty="0">
              <a:solidFill>
                <a:srgbClr val="121A3C"/>
              </a:solidFill>
            </a:endParaRPr>
          </a:p>
          <a:p>
            <a:pPr algn="l" fontAlgn="base"/>
            <a:endParaRPr lang="en-GB" sz="2400" b="1" i="0" dirty="0">
              <a:solidFill>
                <a:srgbClr val="121A3C"/>
              </a:solidFill>
              <a:effectLst/>
            </a:endParaRPr>
          </a:p>
          <a:p>
            <a:pPr algn="l" fontAlgn="base"/>
            <a:r>
              <a:rPr lang="en-GB" sz="1800" i="0" dirty="0">
                <a:solidFill>
                  <a:srgbClr val="121A3C"/>
                </a:solidFill>
                <a:effectLst/>
              </a:rPr>
              <a:t>Michael Wood, Head of Health Economic Partnerships</a:t>
            </a:r>
          </a:p>
          <a:p>
            <a:pPr algn="l" fontAlgn="base">
              <a:lnSpc>
                <a:spcPct val="150000"/>
              </a:lnSpc>
            </a:pPr>
            <a:r>
              <a:rPr lang="en-GB" sz="1400" i="0" dirty="0">
                <a:solidFill>
                  <a:srgbClr val="121A3C"/>
                </a:solidFill>
                <a:effectLst/>
              </a:rPr>
              <a:t>@NHSLocalGrowth</a:t>
            </a:r>
          </a:p>
        </p:txBody>
      </p:sp>
    </p:spTree>
    <p:extLst>
      <p:ext uri="{BB962C8B-B14F-4D97-AF65-F5344CB8AC3E}">
        <p14:creationId xmlns:p14="http://schemas.microsoft.com/office/powerpoint/2010/main" val="148399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E3DC-9E7D-3FEC-5140-D20B40E2C47C}"/>
              </a:ext>
            </a:extLst>
          </p:cNvPr>
          <p:cNvSpPr>
            <a:spLocks noGrp="1"/>
          </p:cNvSpPr>
          <p:nvPr>
            <p:ph type="title"/>
          </p:nvPr>
        </p:nvSpPr>
        <p:spPr/>
        <p:txBody>
          <a:bodyPr/>
          <a:lstStyle/>
          <a:p>
            <a:r>
              <a:rPr lang="en-US" dirty="0"/>
              <a:t>English sub-national governance: </a:t>
            </a:r>
            <a:br>
              <a:rPr lang="en-US" dirty="0"/>
            </a:br>
            <a:r>
              <a:rPr lang="en-US" dirty="0"/>
              <a:t>an ever-changing patchwork</a:t>
            </a:r>
            <a:endParaRPr lang="en-GB" dirty="0"/>
          </a:p>
        </p:txBody>
      </p:sp>
      <p:pic>
        <p:nvPicPr>
          <p:cNvPr id="7" name="Content Placeholder 6">
            <a:extLst>
              <a:ext uri="{FF2B5EF4-FFF2-40B4-BE49-F238E27FC236}">
                <a16:creationId xmlns:a16="http://schemas.microsoft.com/office/drawing/2014/main" id="{E58171DA-1C45-8C0B-2FE9-5D5956E4B895}"/>
              </a:ext>
            </a:extLst>
          </p:cNvPr>
          <p:cNvPicPr>
            <a:picLocks noGrp="1" noChangeAspect="1"/>
          </p:cNvPicPr>
          <p:nvPr>
            <p:ph idx="1"/>
          </p:nvPr>
        </p:nvPicPr>
        <p:blipFill>
          <a:blip r:embed="rId2"/>
          <a:stretch>
            <a:fillRect/>
          </a:stretch>
        </p:blipFill>
        <p:spPr>
          <a:xfrm>
            <a:off x="1226472" y="1441927"/>
            <a:ext cx="4047492" cy="4365420"/>
          </a:xfrm>
        </p:spPr>
      </p:pic>
      <p:sp>
        <p:nvSpPr>
          <p:cNvPr id="4" name="Slide Number Placeholder 3">
            <a:extLst>
              <a:ext uri="{FF2B5EF4-FFF2-40B4-BE49-F238E27FC236}">
                <a16:creationId xmlns:a16="http://schemas.microsoft.com/office/drawing/2014/main" id="{1010A540-DCA8-A273-5372-7A38AAC7557C}"/>
              </a:ext>
            </a:extLst>
          </p:cNvPr>
          <p:cNvSpPr>
            <a:spLocks noGrp="1"/>
          </p:cNvSpPr>
          <p:nvPr>
            <p:ph type="sldNum" sz="quarter" idx="12"/>
          </p:nvPr>
        </p:nvSpPr>
        <p:spPr/>
        <p:txBody>
          <a:bodyPr/>
          <a:lstStyle/>
          <a:p>
            <a:fld id="{FD15E2C3-2FDC-5443-A5D7-CEF7C1191BA7}" type="slidenum">
              <a:rPr lang="en-GB" smtClean="0"/>
              <a:t>10</a:t>
            </a:fld>
            <a:endParaRPr lang="en-GB" dirty="0"/>
          </a:p>
        </p:txBody>
      </p:sp>
      <p:pic>
        <p:nvPicPr>
          <p:cNvPr id="9" name="Picture 8" descr="A map of england with blue and white lines&#10;&#10;Description automatically generated">
            <a:extLst>
              <a:ext uri="{FF2B5EF4-FFF2-40B4-BE49-F238E27FC236}">
                <a16:creationId xmlns:a16="http://schemas.microsoft.com/office/drawing/2014/main" id="{611B1758-B9E1-A75F-BF92-6B04368ED93B}"/>
              </a:ext>
            </a:extLst>
          </p:cNvPr>
          <p:cNvPicPr>
            <a:picLocks noChangeAspect="1"/>
          </p:cNvPicPr>
          <p:nvPr/>
        </p:nvPicPr>
        <p:blipFill>
          <a:blip r:embed="rId3"/>
          <a:stretch>
            <a:fillRect/>
          </a:stretch>
        </p:blipFill>
        <p:spPr>
          <a:xfrm>
            <a:off x="6918037" y="1411745"/>
            <a:ext cx="3818679" cy="4395601"/>
          </a:xfrm>
          <a:prstGeom prst="rect">
            <a:avLst/>
          </a:prstGeom>
        </p:spPr>
      </p:pic>
      <p:sp>
        <p:nvSpPr>
          <p:cNvPr id="3" name="Footer Placeholder 4">
            <a:extLst>
              <a:ext uri="{FF2B5EF4-FFF2-40B4-BE49-F238E27FC236}">
                <a16:creationId xmlns:a16="http://schemas.microsoft.com/office/drawing/2014/main" id="{5BE179FC-EE76-FC5D-41A1-5A180D20FE85}"/>
              </a:ext>
            </a:extLst>
          </p:cNvPr>
          <p:cNvSpPr txBox="1">
            <a:spLocks/>
          </p:cNvSpPr>
          <p:nvPr/>
        </p:nvSpPr>
        <p:spPr>
          <a:xfrm>
            <a:off x="479425" y="6430526"/>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pic>
        <p:nvPicPr>
          <p:cNvPr id="6" name="Graphic 53">
            <a:extLst>
              <a:ext uri="{FF2B5EF4-FFF2-40B4-BE49-F238E27FC236}">
                <a16:creationId xmlns:a16="http://schemas.microsoft.com/office/drawing/2014/main" id="{DAAC9C28-27AA-62B0-771D-4C75256E30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05975" y="6298168"/>
            <a:ext cx="1752600" cy="255270"/>
          </a:xfrm>
          <a:prstGeom prst="rect">
            <a:avLst/>
          </a:prstGeom>
        </p:spPr>
      </p:pic>
      <p:grpSp>
        <p:nvGrpSpPr>
          <p:cNvPr id="16" name="Group 15">
            <a:extLst>
              <a:ext uri="{FF2B5EF4-FFF2-40B4-BE49-F238E27FC236}">
                <a16:creationId xmlns:a16="http://schemas.microsoft.com/office/drawing/2014/main" id="{DEE17A6F-064F-24FF-8E3E-5E003EE306D8}"/>
              </a:ext>
            </a:extLst>
          </p:cNvPr>
          <p:cNvGrpSpPr/>
          <p:nvPr/>
        </p:nvGrpSpPr>
        <p:grpSpPr>
          <a:xfrm>
            <a:off x="8397294" y="172504"/>
            <a:ext cx="3489461" cy="400769"/>
            <a:chOff x="8051657" y="172504"/>
            <a:chExt cx="3489461" cy="400769"/>
          </a:xfrm>
        </p:grpSpPr>
        <p:sp>
          <p:nvSpPr>
            <p:cNvPr id="18" name="AutoShape 12">
              <a:extLst>
                <a:ext uri="{FF2B5EF4-FFF2-40B4-BE49-F238E27FC236}">
                  <a16:creationId xmlns:a16="http://schemas.microsoft.com/office/drawing/2014/main" id="{4809029E-46E5-7B06-3700-620B7FE7AC88}"/>
                </a:ext>
              </a:extLst>
            </p:cNvPr>
            <p:cNvSpPr>
              <a:spLocks noChangeArrowheads="1"/>
            </p:cNvSpPr>
            <p:nvPr/>
          </p:nvSpPr>
          <p:spPr bwMode="gray">
            <a:xfrm>
              <a:off x="8051657" y="177273"/>
              <a:ext cx="997200" cy="396000"/>
            </a:xfrm>
            <a:prstGeom prst="homePlate">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hlinkClick r:id="" action="ppaction://hlinkshowjump?jump=nextslide">
                    <a:extLst>
                      <a:ext uri="{A12FA001-AC4F-418D-AE19-62706E023703}">
                        <ahyp:hlinkClr xmlns:ahyp="http://schemas.microsoft.com/office/drawing/2018/hyperlinkcolor" val="tx"/>
                      </a:ext>
                    </a:extLst>
                  </a:hlinkClick>
                </a:rPr>
                <a:t>What?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sp>
          <p:nvSpPr>
            <p:cNvPr id="19" name="AutoShape 13">
              <a:extLst>
                <a:ext uri="{FF2B5EF4-FFF2-40B4-BE49-F238E27FC236}">
                  <a16:creationId xmlns:a16="http://schemas.microsoft.com/office/drawing/2014/main" id="{37F0F8A8-360E-2463-637B-111766E7E9D6}"/>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6"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0" name="AutoShape 15">
              <a:extLst>
                <a:ext uri="{FF2B5EF4-FFF2-40B4-BE49-F238E27FC236}">
                  <a16:creationId xmlns:a16="http://schemas.microsoft.com/office/drawing/2014/main" id="{15DA26BB-4083-3B41-1EC2-4501A2F205E0}"/>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7"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1" name="AutoShape 13">
              <a:extLst>
                <a:ext uri="{FF2B5EF4-FFF2-40B4-BE49-F238E27FC236}">
                  <a16:creationId xmlns:a16="http://schemas.microsoft.com/office/drawing/2014/main" id="{7612D205-13E8-6D15-DD9C-63B6889A028C}"/>
                </a:ext>
              </a:extLst>
            </p:cNvPr>
            <p:cNvSpPr>
              <a:spLocks noChangeArrowheads="1"/>
            </p:cNvSpPr>
            <p:nvPr/>
          </p:nvSpPr>
          <p:spPr bwMode="gray">
            <a:xfrm>
              <a:off x="9711495" y="172821"/>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latin typeface="Arial" panose="020B0604020202020204"/>
                  <a:cs typeface="Arial" pitchFamily="34" charset="0"/>
                  <a:hlinkClick r:id="rId8" action="ppaction://hlinksldjump"/>
                </a:rPr>
                <a:t>How</a:t>
              </a:r>
              <a:r>
                <a:rPr kumimoji="0" lang="en-US" sz="1000" b="1" i="0" u="none" strike="noStrike" kern="0" cap="none" spc="0" normalizeH="0" baseline="0" noProof="0" dirty="0">
                  <a:ln>
                    <a:noFill/>
                  </a:ln>
                  <a:effectLst/>
                  <a:uLnTx/>
                  <a:uFillTx/>
                  <a:latin typeface="Arial" panose="020B0604020202020204"/>
                  <a:cs typeface="Arial" pitchFamily="34" charset="0"/>
                  <a:hlinkClick r:id="rId8" action="ppaction://hlinksldjump"/>
                </a:rPr>
                <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grpSp>
      <p:pic>
        <p:nvPicPr>
          <p:cNvPr id="8" name="Graphic 7" descr="Home with solid fill">
            <a:hlinkClick r:id="rId9" action="ppaction://hlinksldjump"/>
            <a:extLst>
              <a:ext uri="{FF2B5EF4-FFF2-40B4-BE49-F238E27FC236}">
                <a16:creationId xmlns:a16="http://schemas.microsoft.com/office/drawing/2014/main" id="{CDE05AFC-51EC-CE29-2C11-55F8810558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287109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8260A-6204-22B0-71D3-855C4CAEA17F}"/>
              </a:ext>
            </a:extLst>
          </p:cNvPr>
          <p:cNvSpPr>
            <a:spLocks noGrp="1"/>
          </p:cNvSpPr>
          <p:nvPr>
            <p:ph type="title"/>
          </p:nvPr>
        </p:nvSpPr>
        <p:spPr/>
        <p:txBody>
          <a:bodyPr/>
          <a:lstStyle/>
          <a:p>
            <a:r>
              <a:rPr lang="en-US" dirty="0"/>
              <a:t>Metro mayors: a new form of place leader</a:t>
            </a:r>
            <a:endParaRPr lang="en-GB" dirty="0"/>
          </a:p>
        </p:txBody>
      </p:sp>
      <p:sp>
        <p:nvSpPr>
          <p:cNvPr id="4" name="Slide Number Placeholder 3">
            <a:extLst>
              <a:ext uri="{FF2B5EF4-FFF2-40B4-BE49-F238E27FC236}">
                <a16:creationId xmlns:a16="http://schemas.microsoft.com/office/drawing/2014/main" id="{8D8E6EA0-CD46-6741-9080-81CDD645A8C9}"/>
              </a:ext>
            </a:extLst>
          </p:cNvPr>
          <p:cNvSpPr>
            <a:spLocks noGrp="1"/>
          </p:cNvSpPr>
          <p:nvPr>
            <p:ph type="sldNum" sz="quarter" idx="12"/>
          </p:nvPr>
        </p:nvSpPr>
        <p:spPr/>
        <p:txBody>
          <a:bodyPr/>
          <a:lstStyle/>
          <a:p>
            <a:fld id="{FD15E2C3-2FDC-5443-A5D7-CEF7C1191BA7}" type="slidenum">
              <a:rPr lang="en-GB" smtClean="0"/>
              <a:t>11</a:t>
            </a:fld>
            <a:endParaRPr lang="en-GB" dirty="0"/>
          </a:p>
        </p:txBody>
      </p:sp>
      <p:sp>
        <p:nvSpPr>
          <p:cNvPr id="18" name="Footer Placeholder 4">
            <a:extLst>
              <a:ext uri="{FF2B5EF4-FFF2-40B4-BE49-F238E27FC236}">
                <a16:creationId xmlns:a16="http://schemas.microsoft.com/office/drawing/2014/main" id="{90EB2BC9-C8AB-4FC3-F26A-8F68ED15E65F}"/>
              </a:ext>
            </a:extLst>
          </p:cNvPr>
          <p:cNvSpPr txBox="1">
            <a:spLocks/>
          </p:cNvSpPr>
          <p:nvPr/>
        </p:nvSpPr>
        <p:spPr>
          <a:xfrm>
            <a:off x="479425" y="6398421"/>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sp>
        <p:nvSpPr>
          <p:cNvPr id="20" name="TextBox 19">
            <a:extLst>
              <a:ext uri="{FF2B5EF4-FFF2-40B4-BE49-F238E27FC236}">
                <a16:creationId xmlns:a16="http://schemas.microsoft.com/office/drawing/2014/main" id="{B315A10E-0018-3EF9-E6F6-1E3FA6257D97}"/>
              </a:ext>
            </a:extLst>
          </p:cNvPr>
          <p:cNvSpPr txBox="1"/>
          <p:nvPr/>
        </p:nvSpPr>
        <p:spPr>
          <a:xfrm>
            <a:off x="479425" y="1153731"/>
            <a:ext cx="4590136" cy="4708981"/>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200" dirty="0"/>
              <a:t>A metro mayor is the directly-elected leader of an area and chairs the combined authority.</a:t>
            </a:r>
          </a:p>
          <a:p>
            <a:pPr marL="285750" indent="-285750">
              <a:spcAft>
                <a:spcPts val="1200"/>
              </a:spcAft>
              <a:buFont typeface="Arial" panose="020B0604020202020204" pitchFamily="34" charset="0"/>
              <a:buChar char="•"/>
            </a:pPr>
            <a:r>
              <a:rPr lang="en-US" sz="1200" dirty="0"/>
              <a:t>They have varying degrees of executive power and funding over a range of differing areas, including skills, business support and transport, and in some cases crime and health.</a:t>
            </a:r>
          </a:p>
          <a:p>
            <a:pPr marL="285750" indent="-285750">
              <a:spcAft>
                <a:spcPts val="1200"/>
              </a:spcAft>
              <a:buFont typeface="Arial" panose="020B0604020202020204" pitchFamily="34" charset="0"/>
              <a:buChar char="•"/>
            </a:pPr>
            <a:r>
              <a:rPr lang="en-US" sz="1200" dirty="0"/>
              <a:t>In most areas, they have an effective veto over decisions made by the combined authority, while the Mayor of London can take decisions without reference to the London boroughs.</a:t>
            </a:r>
          </a:p>
          <a:p>
            <a:pPr marL="285750" indent="-285750">
              <a:spcAft>
                <a:spcPts val="1200"/>
              </a:spcAft>
              <a:buFont typeface="Arial" panose="020B0604020202020204" pitchFamily="34" charset="0"/>
              <a:buChar char="•"/>
            </a:pPr>
            <a:r>
              <a:rPr lang="en-US" sz="1200" dirty="0"/>
              <a:t>Where the elected mayor is also the Police and Crime Commissioner (PCC) for the area, they also have the PCC’s power to raise a precept.</a:t>
            </a:r>
          </a:p>
          <a:p>
            <a:pPr marL="285750" indent="-285750">
              <a:spcAft>
                <a:spcPts val="1200"/>
              </a:spcAft>
              <a:buFont typeface="Arial" panose="020B0604020202020204" pitchFamily="34" charset="0"/>
              <a:buChar char="•"/>
            </a:pPr>
            <a:r>
              <a:rPr lang="en-US" sz="1200" dirty="0"/>
              <a:t>Metro mayors can appoint deputy mayors and hand them certain functions. </a:t>
            </a:r>
          </a:p>
          <a:p>
            <a:pPr marL="285750" indent="-285750">
              <a:spcAft>
                <a:spcPts val="1200"/>
              </a:spcAft>
              <a:buFont typeface="Arial" panose="020B0604020202020204" pitchFamily="34" charset="0"/>
              <a:buChar char="•"/>
            </a:pPr>
            <a:r>
              <a:rPr lang="en-US" sz="1200" dirty="0"/>
              <a:t>Including the Mayor of London, 50 per cent of the population of England, or 27.7 million people, have a metro mayor. </a:t>
            </a:r>
          </a:p>
          <a:p>
            <a:pPr marL="285750" indent="-285750">
              <a:spcAft>
                <a:spcPts val="1200"/>
              </a:spcAft>
              <a:buFont typeface="Arial" panose="020B0604020202020204" pitchFamily="34" charset="0"/>
              <a:buChar char="•"/>
            </a:pPr>
            <a:r>
              <a:rPr lang="en-US" sz="1200" dirty="0"/>
              <a:t>The 11 metro mayors in England have differed considerably in the priorities and activities undertaken since their election, with their convening and soft power increasingly </a:t>
            </a:r>
            <a:r>
              <a:rPr lang="en-US" sz="1200" dirty="0" err="1"/>
              <a:t>recognised</a:t>
            </a:r>
            <a:r>
              <a:rPr lang="en-US" sz="1200" dirty="0"/>
              <a:t>, even in areas where they have no power.</a:t>
            </a:r>
          </a:p>
        </p:txBody>
      </p:sp>
      <p:sp>
        <p:nvSpPr>
          <p:cNvPr id="21" name="TextBox 20">
            <a:extLst>
              <a:ext uri="{FF2B5EF4-FFF2-40B4-BE49-F238E27FC236}">
                <a16:creationId xmlns:a16="http://schemas.microsoft.com/office/drawing/2014/main" id="{F902D8A5-3300-7BA9-38EA-495CA62A9751}"/>
              </a:ext>
            </a:extLst>
          </p:cNvPr>
          <p:cNvSpPr txBox="1"/>
          <p:nvPr/>
        </p:nvSpPr>
        <p:spPr>
          <a:xfrm>
            <a:off x="5695951" y="2155269"/>
            <a:ext cx="5329100" cy="2646878"/>
          </a:xfrm>
          <a:prstGeom prst="rect">
            <a:avLst/>
          </a:prstGeom>
          <a:noFill/>
        </p:spPr>
        <p:txBody>
          <a:bodyPr wrap="square" rtlCol="0">
            <a:spAutoFit/>
          </a:bodyPr>
          <a:lstStyle/>
          <a:p>
            <a:pPr>
              <a:spcAft>
                <a:spcPts val="1200"/>
              </a:spcAft>
            </a:pPr>
            <a:r>
              <a:rPr lang="en-US" sz="1400" b="1" dirty="0"/>
              <a:t>Many metro mayors have a health interest</a:t>
            </a:r>
            <a:r>
              <a:rPr lang="en-US" sz="1400" dirty="0"/>
              <a:t>:</a:t>
            </a:r>
          </a:p>
          <a:p>
            <a:pPr marL="285750" indent="-285750">
              <a:spcAft>
                <a:spcPts val="1200"/>
              </a:spcAft>
              <a:buFont typeface="Arial" panose="020B0604020202020204" pitchFamily="34" charset="0"/>
              <a:buChar char="•"/>
            </a:pPr>
            <a:r>
              <a:rPr lang="en-US" sz="1400" dirty="0"/>
              <a:t>Dr Nik Johnson, Mayor of Cambridgeshire and Peterborough, is a consultant pediatrician.</a:t>
            </a:r>
          </a:p>
          <a:p>
            <a:pPr marL="285750" indent="-285750">
              <a:spcAft>
                <a:spcPts val="1200"/>
              </a:spcAft>
              <a:buFont typeface="Arial" panose="020B0604020202020204" pitchFamily="34" charset="0"/>
              <a:buChar char="•"/>
            </a:pPr>
            <a:r>
              <a:rPr lang="en-US" sz="1400" dirty="0"/>
              <a:t>Andy Burnham, Mayor of Greater Manchester, is a former Secretary of State for Health.</a:t>
            </a:r>
          </a:p>
          <a:p>
            <a:pPr marL="285750" indent="-285750">
              <a:spcAft>
                <a:spcPts val="1200"/>
              </a:spcAft>
              <a:buFont typeface="Arial" panose="020B0604020202020204" pitchFamily="34" charset="0"/>
              <a:buChar char="•"/>
            </a:pPr>
            <a:r>
              <a:rPr lang="en-US" sz="1400" dirty="0"/>
              <a:t>Oliver Coppard, Mayor of South Yorkshire, chairs the South Yorkshire ICP.</a:t>
            </a:r>
          </a:p>
          <a:p>
            <a:pPr marL="285750" indent="-285750">
              <a:spcAft>
                <a:spcPts val="1200"/>
              </a:spcAft>
              <a:buFont typeface="Arial" panose="020B0604020202020204" pitchFamily="34" charset="0"/>
              <a:buChar char="•"/>
            </a:pPr>
            <a:r>
              <a:rPr lang="en-US" sz="1400" dirty="0"/>
              <a:t>Claire Ward, Mayor of East Midlands, was formally chair of Sherwood Forest Hospitals NHS Foundation Trust.</a:t>
            </a:r>
            <a:endParaRPr lang="en-GB" sz="1400" dirty="0"/>
          </a:p>
        </p:txBody>
      </p:sp>
      <p:pic>
        <p:nvPicPr>
          <p:cNvPr id="3" name="Graphic 53">
            <a:extLst>
              <a:ext uri="{FF2B5EF4-FFF2-40B4-BE49-F238E27FC236}">
                <a16:creationId xmlns:a16="http://schemas.microsoft.com/office/drawing/2014/main" id="{EA6E7594-D73D-9115-0DD9-75732AF457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sp>
        <p:nvSpPr>
          <p:cNvPr id="5" name="Speech Bubble: Rectangle with Corners Rounded 4">
            <a:extLst>
              <a:ext uri="{FF2B5EF4-FFF2-40B4-BE49-F238E27FC236}">
                <a16:creationId xmlns:a16="http://schemas.microsoft.com/office/drawing/2014/main" id="{399B1DB9-C8ED-F7CC-BC82-F1AD46878869}"/>
              </a:ext>
            </a:extLst>
          </p:cNvPr>
          <p:cNvSpPr/>
          <p:nvPr/>
        </p:nvSpPr>
        <p:spPr>
          <a:xfrm>
            <a:off x="5445584" y="1169329"/>
            <a:ext cx="2706364" cy="696700"/>
          </a:xfrm>
          <a:prstGeom prst="wedgeRound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t>Who should the mayor’s office liaise with?</a:t>
            </a:r>
            <a:endParaRPr lang="en-GB" sz="1400" dirty="0"/>
          </a:p>
        </p:txBody>
      </p:sp>
      <p:sp>
        <p:nvSpPr>
          <p:cNvPr id="6" name="Speech Bubble: Rectangle with Corners Rounded 5">
            <a:extLst>
              <a:ext uri="{FF2B5EF4-FFF2-40B4-BE49-F238E27FC236}">
                <a16:creationId xmlns:a16="http://schemas.microsoft.com/office/drawing/2014/main" id="{8742D846-E255-2C2D-572F-D3E1CACA9AF5}"/>
              </a:ext>
            </a:extLst>
          </p:cNvPr>
          <p:cNvSpPr/>
          <p:nvPr/>
        </p:nvSpPr>
        <p:spPr>
          <a:xfrm rot="10800000">
            <a:off x="5373874" y="5044282"/>
            <a:ext cx="2547891" cy="696699"/>
          </a:xfrm>
          <a:prstGeom prst="wedgeRound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600" dirty="0"/>
          </a:p>
        </p:txBody>
      </p:sp>
      <p:sp>
        <p:nvSpPr>
          <p:cNvPr id="7" name="Speech Bubble: Rectangle with Corners Rounded 6">
            <a:extLst>
              <a:ext uri="{FF2B5EF4-FFF2-40B4-BE49-F238E27FC236}">
                <a16:creationId xmlns:a16="http://schemas.microsoft.com/office/drawing/2014/main" id="{FCFA1245-A0F6-CF97-642C-BEE03036262A}"/>
              </a:ext>
            </a:extLst>
          </p:cNvPr>
          <p:cNvSpPr/>
          <p:nvPr/>
        </p:nvSpPr>
        <p:spPr>
          <a:xfrm rot="10800000">
            <a:off x="8910684" y="5044285"/>
            <a:ext cx="2547891" cy="696697"/>
          </a:xfrm>
          <a:prstGeom prst="wedgeRound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600" dirty="0"/>
          </a:p>
        </p:txBody>
      </p:sp>
      <p:sp>
        <p:nvSpPr>
          <p:cNvPr id="8" name="Speech Bubble: Rectangle with Corners Rounded 7">
            <a:extLst>
              <a:ext uri="{FF2B5EF4-FFF2-40B4-BE49-F238E27FC236}">
                <a16:creationId xmlns:a16="http://schemas.microsoft.com/office/drawing/2014/main" id="{6B2A861A-47AA-F836-87B0-9AB9BCCE9D67}"/>
              </a:ext>
            </a:extLst>
          </p:cNvPr>
          <p:cNvSpPr/>
          <p:nvPr/>
        </p:nvSpPr>
        <p:spPr>
          <a:xfrm>
            <a:off x="8752210" y="1154057"/>
            <a:ext cx="2706365" cy="842692"/>
          </a:xfrm>
          <a:prstGeom prst="wedgeRound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t>What are the mayor’s priorities and how can you support their delivery?</a:t>
            </a:r>
            <a:endParaRPr lang="en-GB" sz="1400" dirty="0"/>
          </a:p>
        </p:txBody>
      </p:sp>
      <p:sp>
        <p:nvSpPr>
          <p:cNvPr id="31" name="TextBox 30">
            <a:extLst>
              <a:ext uri="{FF2B5EF4-FFF2-40B4-BE49-F238E27FC236}">
                <a16:creationId xmlns:a16="http://schemas.microsoft.com/office/drawing/2014/main" id="{D02F9E9E-3D79-8B48-DB46-ECB92C0229B5}"/>
              </a:ext>
            </a:extLst>
          </p:cNvPr>
          <p:cNvSpPr txBox="1"/>
          <p:nvPr/>
        </p:nvSpPr>
        <p:spPr>
          <a:xfrm>
            <a:off x="5445584" y="5113420"/>
            <a:ext cx="2529731" cy="523220"/>
          </a:xfrm>
          <a:prstGeom prst="rect">
            <a:avLst/>
          </a:prstGeom>
          <a:noFill/>
        </p:spPr>
        <p:txBody>
          <a:bodyPr wrap="square" rtlCol="0">
            <a:spAutoFit/>
          </a:bodyPr>
          <a:lstStyle/>
          <a:p>
            <a:r>
              <a:rPr lang="en-US" sz="1400" dirty="0">
                <a:solidFill>
                  <a:schemeClr val="bg1"/>
                </a:solidFill>
              </a:rPr>
              <a:t>What issues can the mayor’s soft power help resolve?</a:t>
            </a:r>
            <a:endParaRPr lang="en-GB" sz="1400" dirty="0">
              <a:solidFill>
                <a:schemeClr val="bg1"/>
              </a:solidFill>
            </a:endParaRPr>
          </a:p>
        </p:txBody>
      </p:sp>
      <p:sp>
        <p:nvSpPr>
          <p:cNvPr id="32" name="TextBox 31">
            <a:extLst>
              <a:ext uri="{FF2B5EF4-FFF2-40B4-BE49-F238E27FC236}">
                <a16:creationId xmlns:a16="http://schemas.microsoft.com/office/drawing/2014/main" id="{B9CA4EB1-3820-C4DF-D841-73E2932FF280}"/>
              </a:ext>
            </a:extLst>
          </p:cNvPr>
          <p:cNvSpPr txBox="1"/>
          <p:nvPr/>
        </p:nvSpPr>
        <p:spPr>
          <a:xfrm>
            <a:off x="9072081" y="5039310"/>
            <a:ext cx="2147299" cy="800219"/>
          </a:xfrm>
          <a:prstGeom prst="rect">
            <a:avLst/>
          </a:prstGeom>
          <a:noFill/>
        </p:spPr>
        <p:txBody>
          <a:bodyPr wrap="square" rtlCol="0">
            <a:spAutoFit/>
          </a:bodyPr>
          <a:lstStyle/>
          <a:p>
            <a:r>
              <a:rPr lang="en-US" sz="1400" dirty="0">
                <a:solidFill>
                  <a:schemeClr val="bg1"/>
                </a:solidFill>
              </a:rPr>
              <a:t>What positions can you offer the mayor?</a:t>
            </a:r>
            <a:endParaRPr lang="en-GB" sz="1400" dirty="0">
              <a:solidFill>
                <a:schemeClr val="bg1"/>
              </a:solidFill>
            </a:endParaRPr>
          </a:p>
          <a:p>
            <a:endParaRPr lang="en-GB" dirty="0"/>
          </a:p>
        </p:txBody>
      </p:sp>
      <p:grpSp>
        <p:nvGrpSpPr>
          <p:cNvPr id="17" name="Group 16">
            <a:extLst>
              <a:ext uri="{FF2B5EF4-FFF2-40B4-BE49-F238E27FC236}">
                <a16:creationId xmlns:a16="http://schemas.microsoft.com/office/drawing/2014/main" id="{E41023E2-722A-50BF-FF79-A2589A05F19D}"/>
              </a:ext>
            </a:extLst>
          </p:cNvPr>
          <p:cNvGrpSpPr/>
          <p:nvPr/>
        </p:nvGrpSpPr>
        <p:grpSpPr>
          <a:xfrm>
            <a:off x="8397294" y="172504"/>
            <a:ext cx="3489461" cy="400769"/>
            <a:chOff x="8051657" y="172504"/>
            <a:chExt cx="3489461" cy="400769"/>
          </a:xfrm>
        </p:grpSpPr>
        <p:sp>
          <p:nvSpPr>
            <p:cNvPr id="22" name="AutoShape 12">
              <a:extLst>
                <a:ext uri="{FF2B5EF4-FFF2-40B4-BE49-F238E27FC236}">
                  <a16:creationId xmlns:a16="http://schemas.microsoft.com/office/drawing/2014/main" id="{0C1D5120-FF77-B3BB-9945-18FE6F6FECE6}"/>
                </a:ext>
              </a:extLst>
            </p:cNvPr>
            <p:cNvSpPr>
              <a:spLocks noChangeArrowheads="1"/>
            </p:cNvSpPr>
            <p:nvPr/>
          </p:nvSpPr>
          <p:spPr bwMode="gray">
            <a:xfrm>
              <a:off x="8051657" y="177273"/>
              <a:ext cx="997200" cy="396000"/>
            </a:xfrm>
            <a:prstGeom prst="homePlate">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hlinkClick r:id="" action="ppaction://hlinkshowjump?jump=nextslide">
                    <a:extLst>
                      <a:ext uri="{A12FA001-AC4F-418D-AE19-62706E023703}">
                        <ahyp:hlinkClr xmlns:ahyp="http://schemas.microsoft.com/office/drawing/2018/hyperlinkcolor" val="tx"/>
                      </a:ext>
                    </a:extLst>
                  </a:hlinkClick>
                </a:rPr>
                <a:t>What?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sp>
          <p:nvSpPr>
            <p:cNvPr id="23" name="AutoShape 13">
              <a:extLst>
                <a:ext uri="{FF2B5EF4-FFF2-40B4-BE49-F238E27FC236}">
                  <a16:creationId xmlns:a16="http://schemas.microsoft.com/office/drawing/2014/main" id="{826EC182-CBF7-BDC9-CFB5-E990BA20A2E1}"/>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4"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4" name="AutoShape 15">
              <a:extLst>
                <a:ext uri="{FF2B5EF4-FFF2-40B4-BE49-F238E27FC236}">
                  <a16:creationId xmlns:a16="http://schemas.microsoft.com/office/drawing/2014/main" id="{7158D923-3CD7-D335-0BB5-AC31103A7931}"/>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5" name="AutoShape 13">
              <a:extLst>
                <a:ext uri="{FF2B5EF4-FFF2-40B4-BE49-F238E27FC236}">
                  <a16:creationId xmlns:a16="http://schemas.microsoft.com/office/drawing/2014/main" id="{E2D7C249-74B6-C383-8424-E4914E11AFE9}"/>
                </a:ext>
              </a:extLst>
            </p:cNvPr>
            <p:cNvSpPr>
              <a:spLocks noChangeArrowheads="1"/>
            </p:cNvSpPr>
            <p:nvPr/>
          </p:nvSpPr>
          <p:spPr bwMode="gray">
            <a:xfrm>
              <a:off x="9711495" y="172821"/>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latin typeface="Arial" panose="020B0604020202020204"/>
                  <a:cs typeface="Arial" pitchFamily="34" charset="0"/>
                  <a:hlinkClick r:id="rId6" action="ppaction://hlinksldjump"/>
                </a:rPr>
                <a:t>How</a:t>
              </a:r>
              <a:r>
                <a:rPr kumimoji="0" lang="en-US" sz="1000" b="1" i="0" u="none" strike="noStrike" kern="0" cap="none" spc="0" normalizeH="0" baseline="0" noProof="0" dirty="0">
                  <a:ln>
                    <a:noFill/>
                  </a:ln>
                  <a:effectLst/>
                  <a:uLnTx/>
                  <a:uFillTx/>
                  <a:latin typeface="Arial" panose="020B0604020202020204"/>
                  <a:cs typeface="Arial" pitchFamily="34" charset="0"/>
                  <a:hlinkClick r:id="rId6" action="ppaction://hlinksldjump"/>
                </a:rPr>
                <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grpSp>
      <p:pic>
        <p:nvPicPr>
          <p:cNvPr id="9" name="Graphic 8" descr="Home with solid fill">
            <a:hlinkClick r:id="rId7" action="ppaction://hlinksldjump"/>
            <a:extLst>
              <a:ext uri="{FF2B5EF4-FFF2-40B4-BE49-F238E27FC236}">
                <a16:creationId xmlns:a16="http://schemas.microsoft.com/office/drawing/2014/main" id="{5A62BE74-A1EE-8B84-EAC8-D494E5E1DF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105556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68563-650B-0447-652E-8B5BC53D3961}"/>
              </a:ext>
            </a:extLst>
          </p:cNvPr>
          <p:cNvSpPr>
            <a:spLocks noGrp="1"/>
          </p:cNvSpPr>
          <p:nvPr>
            <p:ph type="title"/>
          </p:nvPr>
        </p:nvSpPr>
        <p:spPr/>
        <p:txBody>
          <a:bodyPr/>
          <a:lstStyle/>
          <a:p>
            <a:r>
              <a:rPr lang="en-US" dirty="0"/>
              <a:t>Why?</a:t>
            </a:r>
            <a:endParaRPr lang="en-GB" dirty="0"/>
          </a:p>
        </p:txBody>
      </p:sp>
      <p:sp>
        <p:nvSpPr>
          <p:cNvPr id="3" name="Text Placeholder 2">
            <a:extLst>
              <a:ext uri="{FF2B5EF4-FFF2-40B4-BE49-F238E27FC236}">
                <a16:creationId xmlns:a16="http://schemas.microsoft.com/office/drawing/2014/main" id="{0FD03D0B-B4D3-EDE4-7A3A-289514F69EF3}"/>
              </a:ext>
            </a:extLst>
          </p:cNvPr>
          <p:cNvSpPr>
            <a:spLocks noGrp="1"/>
          </p:cNvSpPr>
          <p:nvPr>
            <p:ph type="body" sz="quarter" idx="10"/>
          </p:nvPr>
        </p:nvSpPr>
        <p:spPr/>
        <p:txBody>
          <a:bodyPr/>
          <a:lstStyle/>
          <a:p>
            <a:r>
              <a:rPr kumimoji="0" lang="en-GB" sz="2400" b="0" i="0" u="none" strike="noStrike" kern="0" cap="none" spc="0" normalizeH="0" baseline="0" noProof="0" dirty="0">
                <a:ln>
                  <a:noFill/>
                </a:ln>
                <a:effectLst/>
                <a:uLnTx/>
                <a:uFillTx/>
                <a:latin typeface="+mj-lt"/>
                <a:cs typeface="Arial" pitchFamily="34" charset="0"/>
              </a:rPr>
              <a:t>Why should </a:t>
            </a:r>
            <a:r>
              <a:rPr lang="en-US" sz="2400" dirty="0"/>
              <a:t>ICSs and combined authorities work together to jointly improve health and support economic prosperity?</a:t>
            </a:r>
            <a:endParaRPr lang="en-GB" dirty="0"/>
          </a:p>
        </p:txBody>
      </p:sp>
      <p:grpSp>
        <p:nvGrpSpPr>
          <p:cNvPr id="5" name="Group 4">
            <a:extLst>
              <a:ext uri="{FF2B5EF4-FFF2-40B4-BE49-F238E27FC236}">
                <a16:creationId xmlns:a16="http://schemas.microsoft.com/office/drawing/2014/main" id="{EC428C56-67D0-9575-3B56-B6BD65FD8D2A}"/>
              </a:ext>
            </a:extLst>
          </p:cNvPr>
          <p:cNvGrpSpPr/>
          <p:nvPr/>
        </p:nvGrpSpPr>
        <p:grpSpPr>
          <a:xfrm>
            <a:off x="8397294" y="172504"/>
            <a:ext cx="3489461" cy="400769"/>
            <a:chOff x="8051657" y="172504"/>
            <a:chExt cx="3489461" cy="400769"/>
          </a:xfrm>
        </p:grpSpPr>
        <p:sp>
          <p:nvSpPr>
            <p:cNvPr id="7" name="AutoShape 12">
              <a:extLst>
                <a:ext uri="{FF2B5EF4-FFF2-40B4-BE49-F238E27FC236}">
                  <a16:creationId xmlns:a16="http://schemas.microsoft.com/office/drawing/2014/main" id="{CDD3A621-1096-DF94-73E3-1B99C47439D4}"/>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2"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8" name="AutoShape 13">
              <a:extLst>
                <a:ext uri="{FF2B5EF4-FFF2-40B4-BE49-F238E27FC236}">
                  <a16:creationId xmlns:a16="http://schemas.microsoft.com/office/drawing/2014/main" id="{6A9255FC-0EEE-3233-FC6B-FC726C17D9BF}"/>
                </a:ext>
              </a:extLst>
            </p:cNvPr>
            <p:cNvSpPr>
              <a:spLocks noChangeArrowheads="1"/>
            </p:cNvSpPr>
            <p:nvPr/>
          </p:nvSpPr>
          <p:spPr bwMode="gray">
            <a:xfrm>
              <a:off x="8885879" y="177273"/>
              <a:ext cx="996361"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hlinkClick r:id="" action="ppaction://hlinkshowjump?jump=nextslide">
                    <a:extLst>
                      <a:ext uri="{A12FA001-AC4F-418D-AE19-62706E023703}">
                        <ahyp:hlinkClr xmlns:ahyp="http://schemas.microsoft.com/office/drawing/2018/hyperlinkcolor" val="tx"/>
                      </a:ext>
                    </a:extLst>
                  </a:hlinkClick>
                </a:rPr>
                <a:t>Why?</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sp>
          <p:nvSpPr>
            <p:cNvPr id="9" name="AutoShape 15">
              <a:extLst>
                <a:ext uri="{FF2B5EF4-FFF2-40B4-BE49-F238E27FC236}">
                  <a16:creationId xmlns:a16="http://schemas.microsoft.com/office/drawing/2014/main" id="{776E4FE1-B217-D455-01D2-E42C26E5C5AC}"/>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3"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0" name="AutoShape 13">
              <a:extLst>
                <a:ext uri="{FF2B5EF4-FFF2-40B4-BE49-F238E27FC236}">
                  <a16:creationId xmlns:a16="http://schemas.microsoft.com/office/drawing/2014/main" id="{31A0CFFC-E50E-4D40-0144-510C91A899B5}"/>
                </a:ext>
              </a:extLst>
            </p:cNvPr>
            <p:cNvSpPr>
              <a:spLocks noChangeArrowheads="1"/>
            </p:cNvSpPr>
            <p:nvPr/>
          </p:nvSpPr>
          <p:spPr bwMode="gray">
            <a:xfrm>
              <a:off x="9711495" y="172821"/>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latin typeface="Arial" panose="020B0604020202020204"/>
                  <a:cs typeface="Arial" pitchFamily="34" charset="0"/>
                  <a:hlinkClick r:id="rId4" action="ppaction://hlinksldjump"/>
                </a:rPr>
                <a:t>How</a:t>
              </a:r>
              <a:r>
                <a:rPr kumimoji="0" lang="en-US" sz="1000" b="1" i="0" u="none" strike="noStrike" kern="0" cap="none" spc="0" normalizeH="0" baseline="0" noProof="0" dirty="0">
                  <a:ln>
                    <a:noFill/>
                  </a:ln>
                  <a:effectLst/>
                  <a:uLnTx/>
                  <a:uFillTx/>
                  <a:latin typeface="Arial" panose="020B0604020202020204"/>
                  <a:cs typeface="Arial" pitchFamily="34" charset="0"/>
                  <a:hlinkClick r:id="rId4" action="ppaction://hlinksldjump"/>
                </a:rPr>
                <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grpSp>
      <p:pic>
        <p:nvPicPr>
          <p:cNvPr id="12" name="Graphic 11" descr="Home with solid fill">
            <a:hlinkClick r:id="rId5" action="ppaction://hlinksldjump"/>
            <a:extLst>
              <a:ext uri="{FF2B5EF4-FFF2-40B4-BE49-F238E27FC236}">
                <a16:creationId xmlns:a16="http://schemas.microsoft.com/office/drawing/2014/main" id="{10AD749C-92A9-5E17-A3B6-FBAB7EE976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134060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D85A-6BB7-AA35-1945-B2988F192BE8}"/>
              </a:ext>
            </a:extLst>
          </p:cNvPr>
          <p:cNvSpPr>
            <a:spLocks noGrp="1"/>
          </p:cNvSpPr>
          <p:nvPr>
            <p:ph type="title"/>
          </p:nvPr>
        </p:nvSpPr>
        <p:spPr>
          <a:xfrm>
            <a:off x="479425" y="372269"/>
            <a:ext cx="6644186" cy="1035804"/>
          </a:xfrm>
        </p:spPr>
        <p:txBody>
          <a:bodyPr/>
          <a:lstStyle/>
          <a:p>
            <a:r>
              <a:rPr lang="en-US" dirty="0"/>
              <a:t>Devolution and ICSs: where the train tracks meet</a:t>
            </a:r>
            <a:endParaRPr lang="en-GB" dirty="0"/>
          </a:p>
        </p:txBody>
      </p:sp>
      <p:sp>
        <p:nvSpPr>
          <p:cNvPr id="14" name="Free-form: Shape 13">
            <a:extLst>
              <a:ext uri="{FF2B5EF4-FFF2-40B4-BE49-F238E27FC236}">
                <a16:creationId xmlns:a16="http://schemas.microsoft.com/office/drawing/2014/main" id="{EB30D2D1-58BE-B7FB-F527-41935C05695E}"/>
              </a:ext>
            </a:extLst>
          </p:cNvPr>
          <p:cNvSpPr/>
          <p:nvPr/>
        </p:nvSpPr>
        <p:spPr>
          <a:xfrm>
            <a:off x="456598" y="2244167"/>
            <a:ext cx="2757845" cy="2757845"/>
          </a:xfrm>
          <a:custGeom>
            <a:avLst/>
            <a:gdLst>
              <a:gd name="connsiteX0" fmla="*/ 0 w 2757845"/>
              <a:gd name="connsiteY0" fmla="*/ 1792599 h 2757845"/>
              <a:gd name="connsiteX1" fmla="*/ 689461 w 2757845"/>
              <a:gd name="connsiteY1" fmla="*/ 1792599 h 2757845"/>
              <a:gd name="connsiteX2" fmla="*/ 689461 w 2757845"/>
              <a:gd name="connsiteY2" fmla="*/ 0 h 2757845"/>
              <a:gd name="connsiteX3" fmla="*/ 2068384 w 2757845"/>
              <a:gd name="connsiteY3" fmla="*/ 0 h 2757845"/>
              <a:gd name="connsiteX4" fmla="*/ 2068384 w 2757845"/>
              <a:gd name="connsiteY4" fmla="*/ 1792599 h 2757845"/>
              <a:gd name="connsiteX5" fmla="*/ 2757845 w 2757845"/>
              <a:gd name="connsiteY5" fmla="*/ 1792599 h 2757845"/>
              <a:gd name="connsiteX6" fmla="*/ 1378923 w 2757845"/>
              <a:gd name="connsiteY6" fmla="*/ 2757845 h 2757845"/>
              <a:gd name="connsiteX7" fmla="*/ 0 w 2757845"/>
              <a:gd name="connsiteY7" fmla="*/ 1792599 h 275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7845" h="2757845">
                <a:moveTo>
                  <a:pt x="1792599" y="2757845"/>
                </a:moveTo>
                <a:lnTo>
                  <a:pt x="1792599" y="2068384"/>
                </a:lnTo>
                <a:lnTo>
                  <a:pt x="0" y="2068384"/>
                </a:lnTo>
                <a:lnTo>
                  <a:pt x="0" y="689461"/>
                </a:lnTo>
                <a:lnTo>
                  <a:pt x="1792599" y="689461"/>
                </a:lnTo>
                <a:lnTo>
                  <a:pt x="1792599" y="0"/>
                </a:lnTo>
                <a:lnTo>
                  <a:pt x="2757845" y="1378922"/>
                </a:lnTo>
                <a:lnTo>
                  <a:pt x="1792599" y="2757845"/>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917044" rIns="710206" bIns="917046" numCol="1" spcCol="1270" anchor="ctr" anchorCtr="0">
            <a:noAutofit/>
          </a:bodyPr>
          <a:lstStyle/>
          <a:p>
            <a:pPr marL="0" lvl="0" indent="0" algn="ctr" defTabSz="1422400">
              <a:lnSpc>
                <a:spcPct val="90000"/>
              </a:lnSpc>
              <a:spcBef>
                <a:spcPct val="0"/>
              </a:spcBef>
              <a:spcAft>
                <a:spcPct val="35000"/>
              </a:spcAft>
              <a:buNone/>
            </a:pPr>
            <a:r>
              <a:rPr lang="en-US" sz="3200" kern="1200" dirty="0"/>
              <a:t>ICSs</a:t>
            </a:r>
            <a:endParaRPr lang="en-GB" sz="3200" kern="1200" dirty="0"/>
          </a:p>
        </p:txBody>
      </p:sp>
      <p:sp>
        <p:nvSpPr>
          <p:cNvPr id="15" name="Free-form: Shape 14">
            <a:extLst>
              <a:ext uri="{FF2B5EF4-FFF2-40B4-BE49-F238E27FC236}">
                <a16:creationId xmlns:a16="http://schemas.microsoft.com/office/drawing/2014/main" id="{18B4A1A7-A9AC-4834-EC08-DCE4BB99152B}"/>
              </a:ext>
            </a:extLst>
          </p:cNvPr>
          <p:cNvSpPr/>
          <p:nvPr/>
        </p:nvSpPr>
        <p:spPr>
          <a:xfrm>
            <a:off x="8314686" y="2285264"/>
            <a:ext cx="2757845" cy="2757845"/>
          </a:xfrm>
          <a:custGeom>
            <a:avLst/>
            <a:gdLst>
              <a:gd name="connsiteX0" fmla="*/ 0 w 2757845"/>
              <a:gd name="connsiteY0" fmla="*/ 1792599 h 2757845"/>
              <a:gd name="connsiteX1" fmla="*/ 689461 w 2757845"/>
              <a:gd name="connsiteY1" fmla="*/ 1792599 h 2757845"/>
              <a:gd name="connsiteX2" fmla="*/ 689461 w 2757845"/>
              <a:gd name="connsiteY2" fmla="*/ 0 h 2757845"/>
              <a:gd name="connsiteX3" fmla="*/ 2068384 w 2757845"/>
              <a:gd name="connsiteY3" fmla="*/ 0 h 2757845"/>
              <a:gd name="connsiteX4" fmla="*/ 2068384 w 2757845"/>
              <a:gd name="connsiteY4" fmla="*/ 1792599 h 2757845"/>
              <a:gd name="connsiteX5" fmla="*/ 2757845 w 2757845"/>
              <a:gd name="connsiteY5" fmla="*/ 1792599 h 2757845"/>
              <a:gd name="connsiteX6" fmla="*/ 1378923 w 2757845"/>
              <a:gd name="connsiteY6" fmla="*/ 2757845 h 2757845"/>
              <a:gd name="connsiteX7" fmla="*/ 0 w 2757845"/>
              <a:gd name="connsiteY7" fmla="*/ 1792599 h 275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7845" h="2757845">
                <a:moveTo>
                  <a:pt x="965246" y="0"/>
                </a:moveTo>
                <a:lnTo>
                  <a:pt x="965246" y="689461"/>
                </a:lnTo>
                <a:lnTo>
                  <a:pt x="2757845" y="689461"/>
                </a:lnTo>
                <a:lnTo>
                  <a:pt x="2757845" y="2068384"/>
                </a:lnTo>
                <a:lnTo>
                  <a:pt x="965246" y="2068384"/>
                </a:lnTo>
                <a:lnTo>
                  <a:pt x="965246" y="2757845"/>
                </a:lnTo>
                <a:lnTo>
                  <a:pt x="0" y="1378923"/>
                </a:lnTo>
                <a:lnTo>
                  <a:pt x="965246"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0208" tIns="917045" rIns="227583" bIns="917045" numCol="1" spcCol="1270" anchor="ctr" anchorCtr="0">
            <a:noAutofit/>
          </a:bodyPr>
          <a:lstStyle/>
          <a:p>
            <a:pPr marL="0" lvl="0" indent="0" algn="ctr" defTabSz="1422400">
              <a:lnSpc>
                <a:spcPct val="90000"/>
              </a:lnSpc>
              <a:spcBef>
                <a:spcPct val="0"/>
              </a:spcBef>
              <a:spcAft>
                <a:spcPct val="35000"/>
              </a:spcAft>
              <a:buNone/>
            </a:pPr>
            <a:r>
              <a:rPr lang="en-US" sz="3200" kern="1200" dirty="0"/>
              <a:t>MCAs</a:t>
            </a:r>
            <a:endParaRPr lang="en-GB" sz="3200" kern="1200" dirty="0"/>
          </a:p>
        </p:txBody>
      </p:sp>
      <p:sp>
        <p:nvSpPr>
          <p:cNvPr id="4" name="Slide Number Placeholder 3">
            <a:extLst>
              <a:ext uri="{FF2B5EF4-FFF2-40B4-BE49-F238E27FC236}">
                <a16:creationId xmlns:a16="http://schemas.microsoft.com/office/drawing/2014/main" id="{845247C7-F0B2-8D77-228A-621617B37AAB}"/>
              </a:ext>
            </a:extLst>
          </p:cNvPr>
          <p:cNvSpPr>
            <a:spLocks noGrp="1"/>
          </p:cNvSpPr>
          <p:nvPr>
            <p:ph type="sldNum" sz="quarter" idx="12"/>
          </p:nvPr>
        </p:nvSpPr>
        <p:spPr/>
        <p:txBody>
          <a:bodyPr/>
          <a:lstStyle/>
          <a:p>
            <a:fld id="{FD15E2C3-2FDC-5443-A5D7-CEF7C1191BA7}" type="slidenum">
              <a:rPr lang="en-GB" smtClean="0"/>
              <a:t>13</a:t>
            </a:fld>
            <a:endParaRPr lang="en-GB" dirty="0"/>
          </a:p>
        </p:txBody>
      </p:sp>
      <p:sp>
        <p:nvSpPr>
          <p:cNvPr id="3" name="Rectangle: Rounded Corners 2">
            <a:extLst>
              <a:ext uri="{FF2B5EF4-FFF2-40B4-BE49-F238E27FC236}">
                <a16:creationId xmlns:a16="http://schemas.microsoft.com/office/drawing/2014/main" id="{9BE2281B-65C2-1098-40E9-C04131A2D95C}"/>
              </a:ext>
            </a:extLst>
          </p:cNvPr>
          <p:cNvSpPr/>
          <p:nvPr/>
        </p:nvSpPr>
        <p:spPr>
          <a:xfrm>
            <a:off x="3064580" y="1425269"/>
            <a:ext cx="1713600" cy="1065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21A3C"/>
                </a:solidFill>
              </a:rPr>
              <a:t>More CAs taking on health powers</a:t>
            </a:r>
            <a:endParaRPr lang="en-GB" sz="1400" dirty="0">
              <a:solidFill>
                <a:srgbClr val="121A3C"/>
              </a:solidFill>
            </a:endParaRPr>
          </a:p>
        </p:txBody>
      </p:sp>
      <p:sp>
        <p:nvSpPr>
          <p:cNvPr id="7" name="Rectangle: Rounded Corners 6">
            <a:extLst>
              <a:ext uri="{FF2B5EF4-FFF2-40B4-BE49-F238E27FC236}">
                <a16:creationId xmlns:a16="http://schemas.microsoft.com/office/drawing/2014/main" id="{F5366A39-7AEA-1815-3445-D971DFB01FE1}"/>
              </a:ext>
            </a:extLst>
          </p:cNvPr>
          <p:cNvSpPr/>
          <p:nvPr/>
        </p:nvSpPr>
        <p:spPr>
          <a:xfrm>
            <a:off x="4958466" y="1425267"/>
            <a:ext cx="1714890" cy="10656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21A3C"/>
                </a:solidFill>
              </a:rPr>
              <a:t>ICS fourth purpose a formal responsibility</a:t>
            </a:r>
            <a:endParaRPr lang="en-GB" sz="1400" dirty="0">
              <a:solidFill>
                <a:srgbClr val="121A3C"/>
              </a:solidFill>
            </a:endParaRPr>
          </a:p>
        </p:txBody>
      </p:sp>
      <p:sp>
        <p:nvSpPr>
          <p:cNvPr id="9" name="Rectangle: Rounded Corners 8">
            <a:extLst>
              <a:ext uri="{FF2B5EF4-FFF2-40B4-BE49-F238E27FC236}">
                <a16:creationId xmlns:a16="http://schemas.microsoft.com/office/drawing/2014/main" id="{AEDF5030-622E-361D-36BB-2D606F275BC4}"/>
              </a:ext>
            </a:extLst>
          </p:cNvPr>
          <p:cNvSpPr/>
          <p:nvPr/>
        </p:nvSpPr>
        <p:spPr>
          <a:xfrm>
            <a:off x="3725051" y="3009416"/>
            <a:ext cx="1713600" cy="1065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21A3C"/>
                </a:solidFill>
              </a:rPr>
              <a:t>Population health vital for prosperity</a:t>
            </a:r>
            <a:endParaRPr lang="en-GB" sz="1400" dirty="0">
              <a:solidFill>
                <a:srgbClr val="121A3C"/>
              </a:solidFill>
            </a:endParaRPr>
          </a:p>
        </p:txBody>
      </p:sp>
      <p:sp>
        <p:nvSpPr>
          <p:cNvPr id="11" name="Rectangle: Rounded Corners 10">
            <a:extLst>
              <a:ext uri="{FF2B5EF4-FFF2-40B4-BE49-F238E27FC236}">
                <a16:creationId xmlns:a16="http://schemas.microsoft.com/office/drawing/2014/main" id="{A33D0935-B657-3BB1-DA59-8949B2EB461E}"/>
              </a:ext>
            </a:extLst>
          </p:cNvPr>
          <p:cNvSpPr/>
          <p:nvPr/>
        </p:nvSpPr>
        <p:spPr>
          <a:xfrm>
            <a:off x="6853641" y="1425269"/>
            <a:ext cx="1713600" cy="1065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21A3C"/>
                </a:solidFill>
              </a:rPr>
              <a:t>Increasing local autonomy</a:t>
            </a:r>
            <a:endParaRPr lang="en-GB" sz="1400" dirty="0">
              <a:solidFill>
                <a:srgbClr val="121A3C"/>
              </a:solidFill>
            </a:endParaRPr>
          </a:p>
        </p:txBody>
      </p:sp>
      <p:sp>
        <p:nvSpPr>
          <p:cNvPr id="12" name="Rectangle: Rounded Corners 11">
            <a:extLst>
              <a:ext uri="{FF2B5EF4-FFF2-40B4-BE49-F238E27FC236}">
                <a16:creationId xmlns:a16="http://schemas.microsoft.com/office/drawing/2014/main" id="{90FF3739-1224-18F7-82D3-CF8229272539}"/>
              </a:ext>
            </a:extLst>
          </p:cNvPr>
          <p:cNvSpPr/>
          <p:nvPr/>
        </p:nvSpPr>
        <p:spPr>
          <a:xfrm>
            <a:off x="4963218" y="4588520"/>
            <a:ext cx="1713600" cy="10656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21A3C"/>
                </a:solidFill>
              </a:rPr>
              <a:t>Anchor systems and strategies being developed</a:t>
            </a:r>
            <a:endParaRPr lang="en-GB" sz="1400" dirty="0">
              <a:solidFill>
                <a:srgbClr val="121A3C"/>
              </a:solidFill>
            </a:endParaRPr>
          </a:p>
        </p:txBody>
      </p:sp>
      <p:sp>
        <p:nvSpPr>
          <p:cNvPr id="13" name="Rectangle: Rounded Corners 12">
            <a:extLst>
              <a:ext uri="{FF2B5EF4-FFF2-40B4-BE49-F238E27FC236}">
                <a16:creationId xmlns:a16="http://schemas.microsoft.com/office/drawing/2014/main" id="{DBE1B875-3E56-2AF4-A959-293A96BFDF62}"/>
              </a:ext>
            </a:extLst>
          </p:cNvPr>
          <p:cNvSpPr/>
          <p:nvPr/>
        </p:nvSpPr>
        <p:spPr>
          <a:xfrm>
            <a:off x="5949260" y="3009416"/>
            <a:ext cx="1713600" cy="1065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21A3C"/>
                </a:solidFill>
              </a:rPr>
              <a:t>Inclusive growth now a part of local growth planning</a:t>
            </a:r>
            <a:endParaRPr lang="en-GB" sz="1400" dirty="0">
              <a:solidFill>
                <a:srgbClr val="121A3C"/>
              </a:solidFill>
            </a:endParaRPr>
          </a:p>
        </p:txBody>
      </p:sp>
      <p:sp>
        <p:nvSpPr>
          <p:cNvPr id="8" name="Footer Placeholder 4">
            <a:extLst>
              <a:ext uri="{FF2B5EF4-FFF2-40B4-BE49-F238E27FC236}">
                <a16:creationId xmlns:a16="http://schemas.microsoft.com/office/drawing/2014/main" id="{25FDE452-AB78-16EA-78D8-24C17A9C4CDC}"/>
              </a:ext>
            </a:extLst>
          </p:cNvPr>
          <p:cNvSpPr txBox="1">
            <a:spLocks/>
          </p:cNvSpPr>
          <p:nvPr/>
        </p:nvSpPr>
        <p:spPr>
          <a:xfrm>
            <a:off x="446054" y="6415773"/>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pic>
        <p:nvPicPr>
          <p:cNvPr id="10" name="Graphic 53">
            <a:extLst>
              <a:ext uri="{FF2B5EF4-FFF2-40B4-BE49-F238E27FC236}">
                <a16:creationId xmlns:a16="http://schemas.microsoft.com/office/drawing/2014/main" id="{111F145F-66AE-EC08-8EAA-1BF5FA119F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sp>
        <p:nvSpPr>
          <p:cNvPr id="19" name="Rectangle: Rounded Corners 18">
            <a:extLst>
              <a:ext uri="{FF2B5EF4-FFF2-40B4-BE49-F238E27FC236}">
                <a16:creationId xmlns:a16="http://schemas.microsoft.com/office/drawing/2014/main" id="{7CA94E14-45D9-E653-CAAA-474122011F0A}"/>
              </a:ext>
            </a:extLst>
          </p:cNvPr>
          <p:cNvSpPr/>
          <p:nvPr/>
        </p:nvSpPr>
        <p:spPr>
          <a:xfrm>
            <a:off x="3030028" y="4588521"/>
            <a:ext cx="1713600" cy="1065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21A3C"/>
                </a:solidFill>
              </a:rPr>
              <a:t>Levelling Up Mission on Healthy Life Expectancy</a:t>
            </a:r>
            <a:endParaRPr lang="en-GB" sz="1400" dirty="0">
              <a:solidFill>
                <a:srgbClr val="121A3C"/>
              </a:solidFill>
            </a:endParaRPr>
          </a:p>
        </p:txBody>
      </p:sp>
      <p:sp>
        <p:nvSpPr>
          <p:cNvPr id="20" name="Rectangle: Rounded Corners 19">
            <a:extLst>
              <a:ext uri="{FF2B5EF4-FFF2-40B4-BE49-F238E27FC236}">
                <a16:creationId xmlns:a16="http://schemas.microsoft.com/office/drawing/2014/main" id="{6BB72A47-8C6B-C0BA-12A3-B7B71FA22BF9}"/>
              </a:ext>
            </a:extLst>
          </p:cNvPr>
          <p:cNvSpPr/>
          <p:nvPr/>
        </p:nvSpPr>
        <p:spPr>
          <a:xfrm>
            <a:off x="6896408" y="4588521"/>
            <a:ext cx="1713600" cy="1065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21A3C"/>
                </a:solidFill>
              </a:rPr>
              <a:t>Place in policy </a:t>
            </a:r>
            <a:endParaRPr lang="en-GB" sz="1400" dirty="0">
              <a:solidFill>
                <a:srgbClr val="121A3C"/>
              </a:solidFill>
            </a:endParaRPr>
          </a:p>
        </p:txBody>
      </p:sp>
      <p:grpSp>
        <p:nvGrpSpPr>
          <p:cNvPr id="24" name="Group 23">
            <a:extLst>
              <a:ext uri="{FF2B5EF4-FFF2-40B4-BE49-F238E27FC236}">
                <a16:creationId xmlns:a16="http://schemas.microsoft.com/office/drawing/2014/main" id="{B31CF2D7-20DB-933E-0D49-68C50510717C}"/>
              </a:ext>
            </a:extLst>
          </p:cNvPr>
          <p:cNvGrpSpPr/>
          <p:nvPr/>
        </p:nvGrpSpPr>
        <p:grpSpPr>
          <a:xfrm>
            <a:off x="8397294" y="172504"/>
            <a:ext cx="3489461" cy="400769"/>
            <a:chOff x="8051657" y="172504"/>
            <a:chExt cx="3489461" cy="400769"/>
          </a:xfrm>
        </p:grpSpPr>
        <p:sp>
          <p:nvSpPr>
            <p:cNvPr id="26" name="AutoShape 12">
              <a:extLst>
                <a:ext uri="{FF2B5EF4-FFF2-40B4-BE49-F238E27FC236}">
                  <a16:creationId xmlns:a16="http://schemas.microsoft.com/office/drawing/2014/main" id="{285BA06E-4DE4-6816-4F72-81FDBB3A83EC}"/>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4"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7" name="AutoShape 13">
              <a:extLst>
                <a:ext uri="{FF2B5EF4-FFF2-40B4-BE49-F238E27FC236}">
                  <a16:creationId xmlns:a16="http://schemas.microsoft.com/office/drawing/2014/main" id="{B690120A-687E-316F-45C7-1B0475DA2FD5}"/>
                </a:ext>
              </a:extLst>
            </p:cNvPr>
            <p:cNvSpPr>
              <a:spLocks noChangeArrowheads="1"/>
            </p:cNvSpPr>
            <p:nvPr/>
          </p:nvSpPr>
          <p:spPr bwMode="gray">
            <a:xfrm>
              <a:off x="8885879" y="177273"/>
              <a:ext cx="996361"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hlinkClick r:id="" action="ppaction://hlinkshowjump?jump=nextslide">
                    <a:extLst>
                      <a:ext uri="{A12FA001-AC4F-418D-AE19-62706E023703}">
                        <ahyp:hlinkClr xmlns:ahyp="http://schemas.microsoft.com/office/drawing/2018/hyperlinkcolor" val="tx"/>
                      </a:ext>
                    </a:extLst>
                  </a:hlinkClick>
                </a:rPr>
                <a:t>Why?</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sp>
          <p:nvSpPr>
            <p:cNvPr id="28" name="AutoShape 15">
              <a:extLst>
                <a:ext uri="{FF2B5EF4-FFF2-40B4-BE49-F238E27FC236}">
                  <a16:creationId xmlns:a16="http://schemas.microsoft.com/office/drawing/2014/main" id="{72315A42-494F-0466-69C7-3403973024A6}"/>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9" name="AutoShape 13">
              <a:extLst>
                <a:ext uri="{FF2B5EF4-FFF2-40B4-BE49-F238E27FC236}">
                  <a16:creationId xmlns:a16="http://schemas.microsoft.com/office/drawing/2014/main" id="{542FBD89-215A-210F-4077-CA41A1CB0196}"/>
                </a:ext>
              </a:extLst>
            </p:cNvPr>
            <p:cNvSpPr>
              <a:spLocks noChangeArrowheads="1"/>
            </p:cNvSpPr>
            <p:nvPr/>
          </p:nvSpPr>
          <p:spPr bwMode="gray">
            <a:xfrm>
              <a:off x="9711495" y="172821"/>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latin typeface="Arial" panose="020B0604020202020204"/>
                  <a:cs typeface="Arial" pitchFamily="34" charset="0"/>
                  <a:hlinkClick r:id="rId6" action="ppaction://hlinksldjump"/>
                </a:rPr>
                <a:t>How</a:t>
              </a:r>
              <a:r>
                <a:rPr kumimoji="0" lang="en-US" sz="1000" b="1" i="0" u="none" strike="noStrike" kern="0" cap="none" spc="0" normalizeH="0" baseline="0" noProof="0" dirty="0">
                  <a:ln>
                    <a:noFill/>
                  </a:ln>
                  <a:effectLst/>
                  <a:uLnTx/>
                  <a:uFillTx/>
                  <a:latin typeface="Arial" panose="020B0604020202020204"/>
                  <a:cs typeface="Arial" pitchFamily="34" charset="0"/>
                  <a:hlinkClick r:id="rId6" action="ppaction://hlinksldjump"/>
                </a:rPr>
                <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grpSp>
      <p:pic>
        <p:nvPicPr>
          <p:cNvPr id="5" name="Graphic 4" descr="Home with solid fill">
            <a:hlinkClick r:id="rId7" action="ppaction://hlinksldjump"/>
            <a:extLst>
              <a:ext uri="{FF2B5EF4-FFF2-40B4-BE49-F238E27FC236}">
                <a16:creationId xmlns:a16="http://schemas.microsoft.com/office/drawing/2014/main" id="{9AF0E8A3-847C-93D0-326A-89015CECC4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2026588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87A6-804D-3085-1750-E876790A134E}"/>
              </a:ext>
            </a:extLst>
          </p:cNvPr>
          <p:cNvSpPr>
            <a:spLocks noGrp="1"/>
          </p:cNvSpPr>
          <p:nvPr>
            <p:ph type="title"/>
          </p:nvPr>
        </p:nvSpPr>
        <p:spPr/>
        <p:txBody>
          <a:bodyPr/>
          <a:lstStyle/>
          <a:p>
            <a:r>
              <a:rPr lang="en-US" dirty="0"/>
              <a:t>How?</a:t>
            </a:r>
            <a:endParaRPr lang="en-GB" dirty="0"/>
          </a:p>
        </p:txBody>
      </p:sp>
      <p:sp>
        <p:nvSpPr>
          <p:cNvPr id="3" name="Text Placeholder 2">
            <a:extLst>
              <a:ext uri="{FF2B5EF4-FFF2-40B4-BE49-F238E27FC236}">
                <a16:creationId xmlns:a16="http://schemas.microsoft.com/office/drawing/2014/main" id="{8D60F6E6-9542-E6C6-5671-767F7D69F232}"/>
              </a:ext>
            </a:extLst>
          </p:cNvPr>
          <p:cNvSpPr>
            <a:spLocks noGrp="1"/>
          </p:cNvSpPr>
          <p:nvPr>
            <p:ph type="body" sz="quarter" idx="10"/>
          </p:nvPr>
        </p:nvSpPr>
        <p:spPr/>
        <p:txBody>
          <a:bodyPr/>
          <a:lstStyle/>
          <a:p>
            <a:r>
              <a:rPr kumimoji="0" lang="en-GB" sz="2400" b="0" i="0" u="none" strike="noStrike" kern="0" cap="none" spc="0" normalizeH="0" baseline="0" noProof="0" dirty="0">
                <a:ln>
                  <a:noFill/>
                </a:ln>
                <a:effectLst/>
                <a:uLnTx/>
                <a:uFillTx/>
                <a:latin typeface="+mj-lt"/>
                <a:cs typeface="Arial" pitchFamily="34" charset="0"/>
              </a:rPr>
              <a:t>H</a:t>
            </a:r>
            <a:r>
              <a:rPr lang="en-US" sz="2400" dirty="0"/>
              <a:t>ow can ICSs and combined authorities </a:t>
            </a:r>
            <a:r>
              <a:rPr lang="en-US" sz="2400" dirty="0" err="1"/>
              <a:t>maximise</a:t>
            </a:r>
            <a:r>
              <a:rPr lang="en-US" sz="2400" dirty="0"/>
              <a:t> their collective impact for their shared populations?</a:t>
            </a:r>
            <a:endParaRPr lang="en-GB" dirty="0"/>
          </a:p>
        </p:txBody>
      </p:sp>
      <p:grpSp>
        <p:nvGrpSpPr>
          <p:cNvPr id="5" name="Group 4">
            <a:extLst>
              <a:ext uri="{FF2B5EF4-FFF2-40B4-BE49-F238E27FC236}">
                <a16:creationId xmlns:a16="http://schemas.microsoft.com/office/drawing/2014/main" id="{6B2CB0DB-A331-BE67-EF8F-2F3A16FDB2C6}"/>
              </a:ext>
            </a:extLst>
          </p:cNvPr>
          <p:cNvGrpSpPr/>
          <p:nvPr/>
        </p:nvGrpSpPr>
        <p:grpSpPr>
          <a:xfrm>
            <a:off x="8397294" y="172504"/>
            <a:ext cx="3489461" cy="400769"/>
            <a:chOff x="8051657" y="172504"/>
            <a:chExt cx="3489461" cy="400769"/>
          </a:xfrm>
        </p:grpSpPr>
        <p:sp>
          <p:nvSpPr>
            <p:cNvPr id="7" name="AutoShape 12">
              <a:extLst>
                <a:ext uri="{FF2B5EF4-FFF2-40B4-BE49-F238E27FC236}">
                  <a16:creationId xmlns:a16="http://schemas.microsoft.com/office/drawing/2014/main" id="{9BFA82AD-BCA5-C8EC-D599-A0A674C493E8}"/>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2"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8" name="AutoShape 13">
              <a:extLst>
                <a:ext uri="{FF2B5EF4-FFF2-40B4-BE49-F238E27FC236}">
                  <a16:creationId xmlns:a16="http://schemas.microsoft.com/office/drawing/2014/main" id="{9908F42E-448C-0096-B5F7-7946C4039071}"/>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3"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9" name="AutoShape 15">
              <a:extLst>
                <a:ext uri="{FF2B5EF4-FFF2-40B4-BE49-F238E27FC236}">
                  <a16:creationId xmlns:a16="http://schemas.microsoft.com/office/drawing/2014/main" id="{5A860B09-18A8-F85F-8C99-220C33E2E0F2}"/>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4"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0" name="AutoShape 13">
              <a:extLst>
                <a:ext uri="{FF2B5EF4-FFF2-40B4-BE49-F238E27FC236}">
                  <a16:creationId xmlns:a16="http://schemas.microsoft.com/office/drawing/2014/main" id="{DE9205D2-834A-3947-F6BD-78028B35762A}"/>
                </a:ext>
              </a:extLst>
            </p:cNvPr>
            <p:cNvSpPr>
              <a:spLocks noChangeArrowheads="1"/>
            </p:cNvSpPr>
            <p:nvPr/>
          </p:nvSpPr>
          <p:spPr bwMode="gray">
            <a:xfrm>
              <a:off x="9711495" y="172821"/>
              <a:ext cx="997200"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solidFill>
                    <a:schemeClr val="bg1"/>
                  </a:solidFill>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How</a:t>
              </a:r>
              <a:r>
                <a:rPr kumimoji="0" lang="en-US" sz="1000" b="1" i="0" u="none" strike="noStrike" kern="0" cap="none" spc="0" normalizeH="0" baseline="0" noProof="0" dirty="0">
                  <a:ln>
                    <a:noFill/>
                  </a:ln>
                  <a:solidFill>
                    <a:schemeClr val="bg1"/>
                  </a:solidFill>
                  <a:effectLst/>
                  <a:uLnTx/>
                  <a:uFillTx/>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grpSp>
      <p:pic>
        <p:nvPicPr>
          <p:cNvPr id="11" name="Graphic 10" descr="Home with solid fill">
            <a:hlinkClick r:id="rId5" action="ppaction://hlinksldjump"/>
            <a:extLst>
              <a:ext uri="{FF2B5EF4-FFF2-40B4-BE49-F238E27FC236}">
                <a16:creationId xmlns:a16="http://schemas.microsoft.com/office/drawing/2014/main" id="{1A789932-53CF-1EFD-4A51-0B47318CD1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378678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E5E6-2E64-E2F2-D904-9B71F2E319E6}"/>
              </a:ext>
            </a:extLst>
          </p:cNvPr>
          <p:cNvSpPr>
            <a:spLocks noGrp="1"/>
          </p:cNvSpPr>
          <p:nvPr>
            <p:ph type="title"/>
          </p:nvPr>
        </p:nvSpPr>
        <p:spPr/>
        <p:txBody>
          <a:bodyPr/>
          <a:lstStyle/>
          <a:p>
            <a:r>
              <a:rPr lang="en-US" dirty="0"/>
              <a:t> A new vision for health and devolution </a:t>
            </a:r>
            <a:endParaRPr lang="en-GB" dirty="0"/>
          </a:p>
        </p:txBody>
      </p:sp>
      <p:sp>
        <p:nvSpPr>
          <p:cNvPr id="3" name="Content Placeholder 2">
            <a:extLst>
              <a:ext uri="{FF2B5EF4-FFF2-40B4-BE49-F238E27FC236}">
                <a16:creationId xmlns:a16="http://schemas.microsoft.com/office/drawing/2014/main" id="{6AFE58B2-2D08-8969-CE3E-B7B3D44088DA}"/>
              </a:ext>
            </a:extLst>
          </p:cNvPr>
          <p:cNvSpPr>
            <a:spLocks noGrp="1"/>
          </p:cNvSpPr>
          <p:nvPr>
            <p:ph idx="1"/>
          </p:nvPr>
        </p:nvSpPr>
        <p:spPr>
          <a:xfrm>
            <a:off x="542694" y="2660469"/>
            <a:ext cx="2885212" cy="3564000"/>
          </a:xfrm>
        </p:spPr>
        <p:txBody>
          <a:bodyPr/>
          <a:lstStyle/>
          <a:p>
            <a:pPr>
              <a:spcBef>
                <a:spcPts val="0"/>
              </a:spcBef>
              <a:spcAft>
                <a:spcPts val="1200"/>
              </a:spcAft>
            </a:pPr>
            <a:r>
              <a:rPr lang="en-US" sz="1400" dirty="0">
                <a:solidFill>
                  <a:schemeClr val="accent2"/>
                </a:solidFill>
              </a:rPr>
              <a:t>1. Working together for our shared populations can deliver greater impact than the sum of our parts </a:t>
            </a:r>
          </a:p>
          <a:p>
            <a:pPr>
              <a:spcBef>
                <a:spcPts val="0"/>
              </a:spcBef>
              <a:spcAft>
                <a:spcPts val="1200"/>
              </a:spcAft>
            </a:pPr>
            <a:r>
              <a:rPr lang="en-US" sz="1200" b="0" dirty="0"/>
              <a:t>The spirit required to bind closely systems must be one of ‘stronger together’. In this context, aligning health and devolution enables </a:t>
            </a:r>
            <a:r>
              <a:rPr lang="en-US" sz="1200" b="0" dirty="0" err="1"/>
              <a:t>organisations</a:t>
            </a:r>
            <a:r>
              <a:rPr lang="en-US" sz="1200" b="0" dirty="0"/>
              <a:t> and individuals to push into the areas that matter to keep people healthy and prosperous, and where they previously may have felt ‘permission’ was needed to engage. </a:t>
            </a:r>
            <a:endParaRPr lang="en-GB" sz="1200" b="0" dirty="0"/>
          </a:p>
        </p:txBody>
      </p:sp>
      <p:sp>
        <p:nvSpPr>
          <p:cNvPr id="4" name="Slide Number Placeholder 3">
            <a:extLst>
              <a:ext uri="{FF2B5EF4-FFF2-40B4-BE49-F238E27FC236}">
                <a16:creationId xmlns:a16="http://schemas.microsoft.com/office/drawing/2014/main" id="{07709AA4-002E-E402-C788-919F36353BB9}"/>
              </a:ext>
            </a:extLst>
          </p:cNvPr>
          <p:cNvSpPr>
            <a:spLocks noGrp="1"/>
          </p:cNvSpPr>
          <p:nvPr>
            <p:ph type="sldNum" sz="quarter" idx="12"/>
          </p:nvPr>
        </p:nvSpPr>
        <p:spPr/>
        <p:txBody>
          <a:bodyPr/>
          <a:lstStyle/>
          <a:p>
            <a:fld id="{FD15E2C3-2FDC-5443-A5D7-CEF7C1191BA7}" type="slidenum">
              <a:rPr lang="en-GB" smtClean="0"/>
              <a:t>15</a:t>
            </a:fld>
            <a:endParaRPr lang="en-GB" dirty="0"/>
          </a:p>
        </p:txBody>
      </p:sp>
      <p:sp>
        <p:nvSpPr>
          <p:cNvPr id="6" name="Content Placeholder 2">
            <a:extLst>
              <a:ext uri="{FF2B5EF4-FFF2-40B4-BE49-F238E27FC236}">
                <a16:creationId xmlns:a16="http://schemas.microsoft.com/office/drawing/2014/main" id="{A1C91AD0-B6F6-1475-CD49-03E8F9A09D69}"/>
              </a:ext>
            </a:extLst>
          </p:cNvPr>
          <p:cNvSpPr txBox="1">
            <a:spLocks/>
          </p:cNvSpPr>
          <p:nvPr/>
        </p:nvSpPr>
        <p:spPr>
          <a:xfrm>
            <a:off x="3803881" y="2660469"/>
            <a:ext cx="3968288" cy="3564000"/>
          </a:xfrm>
          <a:prstGeom prst="rect">
            <a:avLst/>
          </a:prstGeom>
        </p:spPr>
        <p:txBody>
          <a:bodyPr vert="horz" lIns="0" tIns="0" rIns="0" bIns="0" rtlCol="0">
            <a:no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400" dirty="0">
                <a:solidFill>
                  <a:schemeClr val="accent2"/>
                </a:solidFill>
              </a:rPr>
              <a:t>2. Aligning health and devolution can reconcile the differing national and local perspectives of the future of health and care </a:t>
            </a:r>
          </a:p>
          <a:p>
            <a:pPr>
              <a:spcBef>
                <a:spcPts val="0"/>
              </a:spcBef>
              <a:spcAft>
                <a:spcPts val="1200"/>
              </a:spcAft>
            </a:pPr>
            <a:r>
              <a:rPr lang="en-US" sz="1200" b="0" dirty="0"/>
              <a:t>Resolving contradictions in national and local </a:t>
            </a:r>
            <a:r>
              <a:rPr lang="en-US" sz="1200" b="0" dirty="0" err="1"/>
              <a:t>prioritisation</a:t>
            </a:r>
            <a:r>
              <a:rPr lang="en-US" sz="1200" b="0" dirty="0"/>
              <a:t> will require deliberately open and careful local partnership working, particularly through the ICS-devo relationship, to support new approaches to place-based service planning and delivery, to advocate collectively across and within areas, to facilitate the sharing of resources and ideas, and to build trust between traditional and new partners that challenge protectionist </a:t>
            </a:r>
            <a:r>
              <a:rPr lang="en-US" sz="1200" b="0" dirty="0" err="1"/>
              <a:t>behaviour</a:t>
            </a:r>
            <a:r>
              <a:rPr lang="en-US" sz="1200" b="0" dirty="0"/>
              <a:t> or policy failures.</a:t>
            </a:r>
            <a:endParaRPr lang="en-GB" sz="1200" b="0" dirty="0"/>
          </a:p>
        </p:txBody>
      </p:sp>
      <p:sp>
        <p:nvSpPr>
          <p:cNvPr id="9" name="Content Placeholder 2">
            <a:extLst>
              <a:ext uri="{FF2B5EF4-FFF2-40B4-BE49-F238E27FC236}">
                <a16:creationId xmlns:a16="http://schemas.microsoft.com/office/drawing/2014/main" id="{DB3F1C5D-58A0-0704-8CA4-1A2D7B222CA4}"/>
              </a:ext>
            </a:extLst>
          </p:cNvPr>
          <p:cNvSpPr txBox="1">
            <a:spLocks/>
          </p:cNvSpPr>
          <p:nvPr/>
        </p:nvSpPr>
        <p:spPr>
          <a:xfrm>
            <a:off x="8414501" y="2648872"/>
            <a:ext cx="3285262" cy="3564000"/>
          </a:xfrm>
          <a:prstGeom prst="rect">
            <a:avLst/>
          </a:prstGeom>
        </p:spPr>
        <p:txBody>
          <a:bodyPr vert="horz" lIns="0" tIns="0" rIns="0" bIns="0" rtlCol="0">
            <a:no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400" dirty="0">
                <a:solidFill>
                  <a:schemeClr val="accent2"/>
                </a:solidFill>
              </a:rPr>
              <a:t>3. Being clear what the ICS-devo relationship can offer national government can secure our future </a:t>
            </a:r>
          </a:p>
          <a:p>
            <a:pPr>
              <a:spcBef>
                <a:spcPts val="0"/>
              </a:spcBef>
              <a:spcAft>
                <a:spcPts val="1200"/>
              </a:spcAft>
            </a:pPr>
            <a:r>
              <a:rPr lang="en-US" sz="1200" b="0" dirty="0"/>
              <a:t>At the core of the ICS-devo offer to national leaders should be a richer understanding of place-based connections, the supplementary evidence and nuanced understanding of what works over a longer time period of between ten and 20 years and in different local economies, and a greater insight into the nature of the interactions between separate policy areas and government departments. </a:t>
            </a:r>
            <a:endParaRPr lang="en-GB" sz="1200" b="0" dirty="0"/>
          </a:p>
        </p:txBody>
      </p:sp>
      <p:sp>
        <p:nvSpPr>
          <p:cNvPr id="7" name="Footer Placeholder 4">
            <a:extLst>
              <a:ext uri="{FF2B5EF4-FFF2-40B4-BE49-F238E27FC236}">
                <a16:creationId xmlns:a16="http://schemas.microsoft.com/office/drawing/2014/main" id="{6B08DA3D-8CCA-2108-ED60-D7182FE62919}"/>
              </a:ext>
            </a:extLst>
          </p:cNvPr>
          <p:cNvSpPr txBox="1">
            <a:spLocks/>
          </p:cNvSpPr>
          <p:nvPr/>
        </p:nvSpPr>
        <p:spPr>
          <a:xfrm>
            <a:off x="479425" y="6418992"/>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pic>
        <p:nvPicPr>
          <p:cNvPr id="8" name="Graphic 53">
            <a:extLst>
              <a:ext uri="{FF2B5EF4-FFF2-40B4-BE49-F238E27FC236}">
                <a16:creationId xmlns:a16="http://schemas.microsoft.com/office/drawing/2014/main" id="{0BEABF08-6C31-DF56-7DDF-3FA30246FF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sp>
        <p:nvSpPr>
          <p:cNvPr id="10" name="TextBox 9">
            <a:extLst>
              <a:ext uri="{FF2B5EF4-FFF2-40B4-BE49-F238E27FC236}">
                <a16:creationId xmlns:a16="http://schemas.microsoft.com/office/drawing/2014/main" id="{42AEC3C1-1A6D-9624-A36D-C838086F7C6C}"/>
              </a:ext>
            </a:extLst>
          </p:cNvPr>
          <p:cNvSpPr txBox="1"/>
          <p:nvPr/>
        </p:nvSpPr>
        <p:spPr>
          <a:xfrm>
            <a:off x="479425" y="949937"/>
            <a:ext cx="10574907" cy="1916358"/>
          </a:xfrm>
          <a:prstGeom prst="rect">
            <a:avLst/>
          </a:prstGeom>
          <a:noFill/>
        </p:spPr>
        <p:txBody>
          <a:bodyPr wrap="square">
            <a:spAutoFit/>
          </a:bodyPr>
          <a:lstStyle/>
          <a:p>
            <a:pPr>
              <a:lnSpc>
                <a:spcPct val="125000"/>
              </a:lnSpc>
            </a:pPr>
            <a:r>
              <a:rPr lang="en-US" sz="1200" b="0" dirty="0"/>
              <a:t>It is important when seeking to understand the connections between health and devolution that </a:t>
            </a:r>
            <a:r>
              <a:rPr lang="en-US" sz="1200" b="1" dirty="0"/>
              <a:t>leaders are able to </a:t>
            </a:r>
            <a:r>
              <a:rPr lang="en-US" sz="1200" b="1" dirty="0" err="1"/>
              <a:t>visualise</a:t>
            </a:r>
            <a:r>
              <a:rPr lang="en-US" sz="1200" b="1" dirty="0"/>
              <a:t>, comprehend and explain what closer, more effective integrated working could feel like for colleagues on the front line and would mean for local populations</a:t>
            </a:r>
            <a:r>
              <a:rPr lang="en-US" sz="1200" b="0" dirty="0"/>
              <a:t>, whether in rural or urban settings. This increased autonomy begs </a:t>
            </a:r>
            <a:r>
              <a:rPr lang="en-US" sz="1200" b="1" dirty="0"/>
              <a:t>the question of what it is you want to achieve</a:t>
            </a:r>
            <a:r>
              <a:rPr lang="en-US" sz="1200" b="0" dirty="0"/>
              <a:t>?</a:t>
            </a:r>
            <a:r>
              <a:rPr lang="en-US" sz="1200" dirty="0"/>
              <a:t> </a:t>
            </a:r>
          </a:p>
          <a:p>
            <a:pPr>
              <a:lnSpc>
                <a:spcPct val="125000"/>
              </a:lnSpc>
            </a:pPr>
            <a:endParaRPr lang="en-US" sz="1200" dirty="0"/>
          </a:p>
          <a:p>
            <a:pPr>
              <a:lnSpc>
                <a:spcPct val="125000"/>
              </a:lnSpc>
            </a:pPr>
            <a:r>
              <a:rPr lang="en-US" sz="1200" dirty="0"/>
              <a:t>The roundtable discussions that informed this report were clear </a:t>
            </a:r>
            <a:r>
              <a:rPr lang="en-US" sz="1200" b="1" dirty="0"/>
              <a:t>that a new vision was the timely, first step in reimagining the ICS-combined authority relationship </a:t>
            </a:r>
            <a:r>
              <a:rPr lang="en-US" sz="1200" dirty="0"/>
              <a:t>and in articulating the shared future for health and devolution. </a:t>
            </a:r>
            <a:endParaRPr lang="en-US" sz="1200" b="0" dirty="0"/>
          </a:p>
          <a:p>
            <a:pPr>
              <a:lnSpc>
                <a:spcPct val="125000"/>
              </a:lnSpc>
            </a:pPr>
            <a:endParaRPr lang="en-US" sz="1200" dirty="0"/>
          </a:p>
          <a:p>
            <a:pPr>
              <a:lnSpc>
                <a:spcPct val="125000"/>
              </a:lnSpc>
            </a:pPr>
            <a:endParaRPr lang="en-GB" sz="1200" dirty="0"/>
          </a:p>
        </p:txBody>
      </p:sp>
      <p:grpSp>
        <p:nvGrpSpPr>
          <p:cNvPr id="11" name="Group 10">
            <a:extLst>
              <a:ext uri="{FF2B5EF4-FFF2-40B4-BE49-F238E27FC236}">
                <a16:creationId xmlns:a16="http://schemas.microsoft.com/office/drawing/2014/main" id="{23CF8E62-97EF-46F0-6BA9-44E9D64DFB93}"/>
              </a:ext>
            </a:extLst>
          </p:cNvPr>
          <p:cNvGrpSpPr/>
          <p:nvPr/>
        </p:nvGrpSpPr>
        <p:grpSpPr>
          <a:xfrm>
            <a:off x="8397294" y="172504"/>
            <a:ext cx="3489461" cy="400769"/>
            <a:chOff x="8051657" y="172504"/>
            <a:chExt cx="3489461" cy="400769"/>
          </a:xfrm>
        </p:grpSpPr>
        <p:sp>
          <p:nvSpPr>
            <p:cNvPr id="13" name="AutoShape 12">
              <a:extLst>
                <a:ext uri="{FF2B5EF4-FFF2-40B4-BE49-F238E27FC236}">
                  <a16:creationId xmlns:a16="http://schemas.microsoft.com/office/drawing/2014/main" id="{0F4FEC33-1095-96F0-4C9F-2CC88D4776C1}"/>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4"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4" name="AutoShape 13">
              <a:extLst>
                <a:ext uri="{FF2B5EF4-FFF2-40B4-BE49-F238E27FC236}">
                  <a16:creationId xmlns:a16="http://schemas.microsoft.com/office/drawing/2014/main" id="{DC3556D8-1926-CAC7-E722-FCB0922B0DE2}"/>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5" name="AutoShape 15">
              <a:extLst>
                <a:ext uri="{FF2B5EF4-FFF2-40B4-BE49-F238E27FC236}">
                  <a16:creationId xmlns:a16="http://schemas.microsoft.com/office/drawing/2014/main" id="{250CFBE2-F9DF-FBF1-F1B1-01D8F585C3C1}"/>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6"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6" name="AutoShape 13">
              <a:extLst>
                <a:ext uri="{FF2B5EF4-FFF2-40B4-BE49-F238E27FC236}">
                  <a16:creationId xmlns:a16="http://schemas.microsoft.com/office/drawing/2014/main" id="{64497B7F-FE8E-430A-9275-90062022ED93}"/>
                </a:ext>
              </a:extLst>
            </p:cNvPr>
            <p:cNvSpPr>
              <a:spLocks noChangeArrowheads="1"/>
            </p:cNvSpPr>
            <p:nvPr/>
          </p:nvSpPr>
          <p:spPr bwMode="gray">
            <a:xfrm>
              <a:off x="9711495" y="172821"/>
              <a:ext cx="997200"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solidFill>
                    <a:schemeClr val="bg1"/>
                  </a:solidFill>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How</a:t>
              </a:r>
              <a:r>
                <a:rPr kumimoji="0" lang="en-US" sz="1000" b="1" i="0" u="none" strike="noStrike" kern="0" cap="none" spc="0" normalizeH="0" baseline="0" noProof="0" dirty="0">
                  <a:ln>
                    <a:noFill/>
                  </a:ln>
                  <a:solidFill>
                    <a:schemeClr val="bg1"/>
                  </a:solidFill>
                  <a:effectLst/>
                  <a:uLnTx/>
                  <a:uFillTx/>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grpSp>
      <p:pic>
        <p:nvPicPr>
          <p:cNvPr id="17" name="Graphic 16" descr="Home with solid fill">
            <a:hlinkClick r:id="rId7" action="ppaction://hlinksldjump"/>
            <a:extLst>
              <a:ext uri="{FF2B5EF4-FFF2-40B4-BE49-F238E27FC236}">
                <a16:creationId xmlns:a16="http://schemas.microsoft.com/office/drawing/2014/main" id="{DBF5431A-C9C6-204C-2344-118A0A6C2A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2814268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E5E6-2E64-E2F2-D904-9B71F2E319E6}"/>
              </a:ext>
            </a:extLst>
          </p:cNvPr>
          <p:cNvSpPr>
            <a:spLocks noGrp="1"/>
          </p:cNvSpPr>
          <p:nvPr>
            <p:ph type="title"/>
          </p:nvPr>
        </p:nvSpPr>
        <p:spPr/>
        <p:txBody>
          <a:bodyPr/>
          <a:lstStyle/>
          <a:p>
            <a:r>
              <a:rPr lang="en-US" dirty="0"/>
              <a:t> A new vision for health and devolution</a:t>
            </a:r>
            <a:endParaRPr lang="en-GB" dirty="0"/>
          </a:p>
        </p:txBody>
      </p:sp>
      <p:sp>
        <p:nvSpPr>
          <p:cNvPr id="3" name="Content Placeholder 2">
            <a:extLst>
              <a:ext uri="{FF2B5EF4-FFF2-40B4-BE49-F238E27FC236}">
                <a16:creationId xmlns:a16="http://schemas.microsoft.com/office/drawing/2014/main" id="{6AFE58B2-2D08-8969-CE3E-B7B3D44088DA}"/>
              </a:ext>
            </a:extLst>
          </p:cNvPr>
          <p:cNvSpPr>
            <a:spLocks noGrp="1"/>
          </p:cNvSpPr>
          <p:nvPr>
            <p:ph idx="1"/>
          </p:nvPr>
        </p:nvSpPr>
        <p:spPr>
          <a:xfrm>
            <a:off x="6096000" y="1221269"/>
            <a:ext cx="5326602" cy="3564000"/>
          </a:xfrm>
        </p:spPr>
        <p:txBody>
          <a:bodyPr/>
          <a:lstStyle/>
          <a:p>
            <a:pPr>
              <a:spcBef>
                <a:spcPts val="0"/>
              </a:spcBef>
              <a:spcAft>
                <a:spcPts val="1200"/>
              </a:spcAft>
            </a:pPr>
            <a:r>
              <a:rPr lang="en-US" sz="1400" dirty="0">
                <a:solidFill>
                  <a:schemeClr val="accent2"/>
                </a:solidFill>
              </a:rPr>
              <a:t>5. Understanding the counterfactual of not aligning health and devolution will escalate the pace of change </a:t>
            </a:r>
          </a:p>
          <a:p>
            <a:pPr>
              <a:spcBef>
                <a:spcPts val="0"/>
              </a:spcBef>
              <a:spcAft>
                <a:spcPts val="1200"/>
              </a:spcAft>
            </a:pPr>
            <a:r>
              <a:rPr lang="en-US" sz="1200" b="0" dirty="0"/>
              <a:t>The ICS-devo relationship is perhaps the most important lever in escalating the pace of change at which we operate and through which we can truly move on prevention and population health. This will require real will and challenge from leaders, including being more vocal with each other, with local partners and with national government about the consequences of not acting to deliver this future. An empowered ICS and combined authority partnership is vital in ensuring the sustainability of our public services, but also that they engage and support communities in new, thought-provoking ways that make clear the choices involved. </a:t>
            </a:r>
            <a:endParaRPr lang="en-GB" sz="1200" b="0" dirty="0"/>
          </a:p>
        </p:txBody>
      </p:sp>
      <p:sp>
        <p:nvSpPr>
          <p:cNvPr id="4" name="Slide Number Placeholder 3">
            <a:extLst>
              <a:ext uri="{FF2B5EF4-FFF2-40B4-BE49-F238E27FC236}">
                <a16:creationId xmlns:a16="http://schemas.microsoft.com/office/drawing/2014/main" id="{07709AA4-002E-E402-C788-919F36353BB9}"/>
              </a:ext>
            </a:extLst>
          </p:cNvPr>
          <p:cNvSpPr>
            <a:spLocks noGrp="1"/>
          </p:cNvSpPr>
          <p:nvPr>
            <p:ph type="sldNum" sz="quarter" idx="12"/>
          </p:nvPr>
        </p:nvSpPr>
        <p:spPr/>
        <p:txBody>
          <a:bodyPr/>
          <a:lstStyle/>
          <a:p>
            <a:fld id="{FD15E2C3-2FDC-5443-A5D7-CEF7C1191BA7}" type="slidenum">
              <a:rPr lang="en-GB" smtClean="0"/>
              <a:t>16</a:t>
            </a:fld>
            <a:endParaRPr lang="en-GB" dirty="0"/>
          </a:p>
        </p:txBody>
      </p:sp>
      <p:sp>
        <p:nvSpPr>
          <p:cNvPr id="6" name="Content Placeholder 2">
            <a:extLst>
              <a:ext uri="{FF2B5EF4-FFF2-40B4-BE49-F238E27FC236}">
                <a16:creationId xmlns:a16="http://schemas.microsoft.com/office/drawing/2014/main" id="{A1C91AD0-B6F6-1475-CD49-03E8F9A09D69}"/>
              </a:ext>
            </a:extLst>
          </p:cNvPr>
          <p:cNvSpPr txBox="1">
            <a:spLocks/>
          </p:cNvSpPr>
          <p:nvPr/>
        </p:nvSpPr>
        <p:spPr>
          <a:xfrm>
            <a:off x="583491" y="1222442"/>
            <a:ext cx="4952230" cy="3564000"/>
          </a:xfrm>
          <a:prstGeom prst="rect">
            <a:avLst/>
          </a:prstGeom>
        </p:spPr>
        <p:txBody>
          <a:bodyPr vert="horz" lIns="0" tIns="0" rIns="0" bIns="0" rtlCol="0">
            <a:no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400" dirty="0">
                <a:solidFill>
                  <a:schemeClr val="accent2"/>
                </a:solidFill>
              </a:rPr>
              <a:t>4. Modelling a new way of working which places health and care at the heart of broad strategy can help our populations and our partnerships prosper </a:t>
            </a:r>
          </a:p>
          <a:p>
            <a:pPr>
              <a:spcBef>
                <a:spcPts val="0"/>
              </a:spcBef>
            </a:pPr>
            <a:r>
              <a:rPr lang="en-US" sz="1200" b="0" dirty="0"/>
              <a:t>Further calls for increased autonomy for ICSs will need a strong evidence basis on which to build. Alignment on health and devolution will enable ICS leaders to showcase the potential of this tier of administration, themselves modelling new ways of working, including peer-to-peer support and learning, and co-developing strategy that is health related and cross-Whitehall, rather than simply isolated NHS policy. In doing this, the model of English devolution can be shifted away from its explicitly economy-based roots.</a:t>
            </a:r>
          </a:p>
        </p:txBody>
      </p:sp>
      <p:sp>
        <p:nvSpPr>
          <p:cNvPr id="7" name="Footer Placeholder 4">
            <a:extLst>
              <a:ext uri="{FF2B5EF4-FFF2-40B4-BE49-F238E27FC236}">
                <a16:creationId xmlns:a16="http://schemas.microsoft.com/office/drawing/2014/main" id="{55052CBC-5910-C020-C39F-E2438827CC3F}"/>
              </a:ext>
            </a:extLst>
          </p:cNvPr>
          <p:cNvSpPr txBox="1">
            <a:spLocks/>
          </p:cNvSpPr>
          <p:nvPr/>
        </p:nvSpPr>
        <p:spPr>
          <a:xfrm>
            <a:off x="479425" y="6353153"/>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pic>
        <p:nvPicPr>
          <p:cNvPr id="8" name="Graphic 53">
            <a:extLst>
              <a:ext uri="{FF2B5EF4-FFF2-40B4-BE49-F238E27FC236}">
                <a16:creationId xmlns:a16="http://schemas.microsoft.com/office/drawing/2014/main" id="{A5D53D1F-2551-046E-8AE5-5DBE96A8DC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grpSp>
        <p:nvGrpSpPr>
          <p:cNvPr id="9" name="Group 8">
            <a:extLst>
              <a:ext uri="{FF2B5EF4-FFF2-40B4-BE49-F238E27FC236}">
                <a16:creationId xmlns:a16="http://schemas.microsoft.com/office/drawing/2014/main" id="{7D7DEBF6-9A04-6272-C955-F99C8EB2CA42}"/>
              </a:ext>
            </a:extLst>
          </p:cNvPr>
          <p:cNvGrpSpPr/>
          <p:nvPr/>
        </p:nvGrpSpPr>
        <p:grpSpPr>
          <a:xfrm>
            <a:off x="8397294" y="172504"/>
            <a:ext cx="3489461" cy="400769"/>
            <a:chOff x="8051657" y="172504"/>
            <a:chExt cx="3489461" cy="400769"/>
          </a:xfrm>
        </p:grpSpPr>
        <p:sp>
          <p:nvSpPr>
            <p:cNvPr id="11" name="AutoShape 12">
              <a:extLst>
                <a:ext uri="{FF2B5EF4-FFF2-40B4-BE49-F238E27FC236}">
                  <a16:creationId xmlns:a16="http://schemas.microsoft.com/office/drawing/2014/main" id="{944366A0-7F4A-2606-D046-85DFD2EEB3A0}"/>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4"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2" name="AutoShape 13">
              <a:extLst>
                <a:ext uri="{FF2B5EF4-FFF2-40B4-BE49-F238E27FC236}">
                  <a16:creationId xmlns:a16="http://schemas.microsoft.com/office/drawing/2014/main" id="{2D321A5A-8A6E-783B-D347-CD229E2D9914}"/>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3" name="AutoShape 15">
              <a:extLst>
                <a:ext uri="{FF2B5EF4-FFF2-40B4-BE49-F238E27FC236}">
                  <a16:creationId xmlns:a16="http://schemas.microsoft.com/office/drawing/2014/main" id="{055C808D-B5E6-2351-D7B8-184AEB879950}"/>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6"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4" name="AutoShape 13">
              <a:extLst>
                <a:ext uri="{FF2B5EF4-FFF2-40B4-BE49-F238E27FC236}">
                  <a16:creationId xmlns:a16="http://schemas.microsoft.com/office/drawing/2014/main" id="{617B2166-C389-A7CB-0505-3D8CEE956CF8}"/>
                </a:ext>
              </a:extLst>
            </p:cNvPr>
            <p:cNvSpPr>
              <a:spLocks noChangeArrowheads="1"/>
            </p:cNvSpPr>
            <p:nvPr/>
          </p:nvSpPr>
          <p:spPr bwMode="gray">
            <a:xfrm>
              <a:off x="9711495" y="172821"/>
              <a:ext cx="997200"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solidFill>
                    <a:schemeClr val="bg1"/>
                  </a:solidFill>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How</a:t>
              </a:r>
              <a:r>
                <a:rPr kumimoji="0" lang="en-US" sz="1000" b="1" i="0" u="none" strike="noStrike" kern="0" cap="none" spc="0" normalizeH="0" baseline="0" noProof="0" dirty="0">
                  <a:ln>
                    <a:noFill/>
                  </a:ln>
                  <a:solidFill>
                    <a:schemeClr val="bg1"/>
                  </a:solidFill>
                  <a:effectLst/>
                  <a:uLnTx/>
                  <a:uFillTx/>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grpSp>
      <p:pic>
        <p:nvPicPr>
          <p:cNvPr id="15" name="Graphic 14" descr="Home with solid fill">
            <a:hlinkClick r:id="rId7" action="ppaction://hlinksldjump"/>
            <a:extLst>
              <a:ext uri="{FF2B5EF4-FFF2-40B4-BE49-F238E27FC236}">
                <a16:creationId xmlns:a16="http://schemas.microsoft.com/office/drawing/2014/main" id="{4F73C2B0-B30F-C83B-1BC9-E74D89AEEC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358772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5358-E855-2941-A10E-052E51CC50B4}"/>
              </a:ext>
            </a:extLst>
          </p:cNvPr>
          <p:cNvSpPr>
            <a:spLocks noGrp="1"/>
          </p:cNvSpPr>
          <p:nvPr>
            <p:ph type="title"/>
          </p:nvPr>
        </p:nvSpPr>
        <p:spPr>
          <a:xfrm>
            <a:off x="479425" y="372269"/>
            <a:ext cx="6966404" cy="1035804"/>
          </a:xfrm>
        </p:spPr>
        <p:txBody>
          <a:bodyPr vert="horz" lIns="0" tIns="0" rIns="0" bIns="0" rtlCol="0" anchor="t" anchorCtr="0">
            <a:normAutofit/>
          </a:bodyPr>
          <a:lstStyle/>
          <a:p>
            <a:r>
              <a:rPr lang="en-GB" kern="1200" dirty="0">
                <a:latin typeface="+mj-lt"/>
                <a:ea typeface="+mj-ea"/>
                <a:cs typeface="+mj-cs"/>
              </a:rPr>
              <a:t>Delivering on the new vision for health and devolution</a:t>
            </a:r>
          </a:p>
        </p:txBody>
      </p:sp>
      <p:sp>
        <p:nvSpPr>
          <p:cNvPr id="5" name="Slide Number Placeholder 4">
            <a:extLst>
              <a:ext uri="{FF2B5EF4-FFF2-40B4-BE49-F238E27FC236}">
                <a16:creationId xmlns:a16="http://schemas.microsoft.com/office/drawing/2014/main" id="{CE3941ED-409F-9D46-868B-F53DA25885D4}"/>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a:spcAft>
                <a:spcPts val="600"/>
              </a:spcAft>
            </a:pPr>
            <a:fld id="{FD15E2C3-2FDC-5443-A5D7-CEF7C1191BA7}" type="slidenum">
              <a:rPr lang="en-GB" smtClean="0"/>
              <a:pPr>
                <a:spcAft>
                  <a:spcPts val="600"/>
                </a:spcAft>
              </a:pPr>
              <a:t>17</a:t>
            </a:fld>
            <a:endParaRPr lang="en-GB" dirty="0"/>
          </a:p>
        </p:txBody>
      </p:sp>
      <p:pic>
        <p:nvPicPr>
          <p:cNvPr id="3" name="Graphic 53">
            <a:extLst>
              <a:ext uri="{FF2B5EF4-FFF2-40B4-BE49-F238E27FC236}">
                <a16:creationId xmlns:a16="http://schemas.microsoft.com/office/drawing/2014/main" id="{CE173413-1A8D-0006-DAD4-349F5EB00E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5975" y="6298168"/>
            <a:ext cx="1752600" cy="255270"/>
          </a:xfrm>
          <a:prstGeom prst="rect">
            <a:avLst/>
          </a:prstGeom>
        </p:spPr>
      </p:pic>
      <p:sp>
        <p:nvSpPr>
          <p:cNvPr id="35" name="TextBox 34">
            <a:extLst>
              <a:ext uri="{FF2B5EF4-FFF2-40B4-BE49-F238E27FC236}">
                <a16:creationId xmlns:a16="http://schemas.microsoft.com/office/drawing/2014/main" id="{8B111E6E-E114-8F52-E2F2-5ED59D82F7B5}"/>
              </a:ext>
            </a:extLst>
          </p:cNvPr>
          <p:cNvSpPr txBox="1"/>
          <p:nvPr/>
        </p:nvSpPr>
        <p:spPr>
          <a:xfrm>
            <a:off x="351951" y="1366386"/>
            <a:ext cx="11106624" cy="993029"/>
          </a:xfrm>
          <a:prstGeom prst="rect">
            <a:avLst/>
          </a:prstGeom>
          <a:noFill/>
        </p:spPr>
        <p:txBody>
          <a:bodyPr wrap="square">
            <a:spAutoFit/>
          </a:bodyPr>
          <a:lstStyle/>
          <a:p>
            <a:pPr>
              <a:lnSpc>
                <a:spcPct val="125000"/>
              </a:lnSpc>
            </a:pPr>
            <a:r>
              <a:rPr lang="en-US" sz="1200" dirty="0"/>
              <a:t>While this central vision can underpin health and devolution more broadly, local leaders will be required to implement it according to their own context, </a:t>
            </a:r>
            <a:r>
              <a:rPr lang="en-US" sz="1200" dirty="0" err="1"/>
              <a:t>recognising</a:t>
            </a:r>
            <a:r>
              <a:rPr lang="en-US" sz="1200" dirty="0"/>
              <a:t> both the complexity of their system but also how these complexities themselves vary. We believe making this new vision for health and devolution a reality will require a phased, three-stage approach, developed through coordinated local leadership and sustained national support. Our report proposes the following three key steps in this journey:</a:t>
            </a:r>
            <a:endParaRPr lang="en-GB" sz="1200" dirty="0"/>
          </a:p>
        </p:txBody>
      </p:sp>
      <p:sp>
        <p:nvSpPr>
          <p:cNvPr id="12" name="Rectangle 11">
            <a:extLst>
              <a:ext uri="{FF2B5EF4-FFF2-40B4-BE49-F238E27FC236}">
                <a16:creationId xmlns:a16="http://schemas.microsoft.com/office/drawing/2014/main" id="{00F93417-5433-981F-B8AF-4461F065EF8F}"/>
              </a:ext>
            </a:extLst>
          </p:cNvPr>
          <p:cNvSpPr/>
          <p:nvPr/>
        </p:nvSpPr>
        <p:spPr>
          <a:xfrm>
            <a:off x="1958451" y="3687797"/>
            <a:ext cx="2540024" cy="1731693"/>
          </a:xfrm>
          <a:prstGeom prst="rect">
            <a:avLst/>
          </a:prstGeom>
        </p:spPr>
        <p:txBody>
          <a:bodyPr wrap="square" lIns="0" tIns="0" rIns="0" bIns="0">
            <a:spAutoFit/>
          </a:bodyPr>
          <a:lstStyle/>
          <a:p>
            <a:pPr>
              <a:spcAft>
                <a:spcPts val="600"/>
              </a:spcAft>
            </a:pPr>
            <a:r>
              <a:rPr lang="en-US" sz="1200" b="1" dirty="0">
                <a:solidFill>
                  <a:schemeClr val="accent2"/>
                </a:solidFill>
              </a:rPr>
              <a:t>Focus on people and the places where they live and work</a:t>
            </a:r>
            <a:endParaRPr lang="en-US" sz="1200" b="1" dirty="0">
              <a:solidFill>
                <a:schemeClr val="accent1">
                  <a:lumMod val="60000"/>
                  <a:lumOff val="40000"/>
                </a:schemeClr>
              </a:solidFill>
            </a:endParaRPr>
          </a:p>
          <a:p>
            <a:pPr marL="171450" indent="-171450">
              <a:lnSpc>
                <a:spcPct val="125000"/>
              </a:lnSpc>
              <a:spcAft>
                <a:spcPts val="600"/>
              </a:spcAft>
              <a:buFont typeface="Arial" panose="020B0604020202020204" pitchFamily="34" charset="0"/>
              <a:buChar char="•"/>
            </a:pPr>
            <a:r>
              <a:rPr lang="en-GB" sz="1200" dirty="0"/>
              <a:t>Better understanding of communities is shared need.</a:t>
            </a:r>
          </a:p>
          <a:p>
            <a:pPr marL="171450" indent="-171450">
              <a:lnSpc>
                <a:spcPct val="125000"/>
              </a:lnSpc>
              <a:spcAft>
                <a:spcPts val="600"/>
              </a:spcAft>
              <a:buFont typeface="Arial" panose="020B0604020202020204" pitchFamily="34" charset="0"/>
              <a:buChar char="•"/>
            </a:pPr>
            <a:r>
              <a:rPr lang="en-GB" sz="1200" dirty="0"/>
              <a:t>Devolution should clarify the roles of partners and add value to place.</a:t>
            </a:r>
          </a:p>
          <a:p>
            <a:pPr marL="171450" indent="-171450">
              <a:lnSpc>
                <a:spcPct val="125000"/>
              </a:lnSpc>
              <a:spcAft>
                <a:spcPts val="600"/>
              </a:spcAft>
              <a:buFont typeface="Arial" panose="020B0604020202020204" pitchFamily="34" charset="0"/>
              <a:buChar char="•"/>
            </a:pPr>
            <a:r>
              <a:rPr lang="en-GB" sz="1200" dirty="0"/>
              <a:t>Focus on spatial awareness.</a:t>
            </a:r>
            <a:endParaRPr lang="en-US" sz="1200" b="1" dirty="0"/>
          </a:p>
        </p:txBody>
      </p:sp>
      <p:sp>
        <p:nvSpPr>
          <p:cNvPr id="14" name="TextBox 13">
            <a:extLst>
              <a:ext uri="{FF2B5EF4-FFF2-40B4-BE49-F238E27FC236}">
                <a16:creationId xmlns:a16="http://schemas.microsoft.com/office/drawing/2014/main" id="{BB970A34-EAD5-E9A3-DA9D-F2DB5737CF95}"/>
              </a:ext>
            </a:extLst>
          </p:cNvPr>
          <p:cNvSpPr txBox="1"/>
          <p:nvPr/>
        </p:nvSpPr>
        <p:spPr>
          <a:xfrm>
            <a:off x="2110697" y="3079886"/>
            <a:ext cx="274763" cy="626701"/>
          </a:xfrm>
          <a:prstGeom prst="rect">
            <a:avLst/>
          </a:prstGeom>
          <a:noFill/>
        </p:spPr>
        <p:txBody>
          <a:bodyPr wrap="square" lIns="36000" tIns="36000" rIns="36000" bIns="36000" rtlCol="0">
            <a:spAutoFit/>
          </a:bodyPr>
          <a:lstStyle/>
          <a:p>
            <a:r>
              <a:rPr lang="en-US" sz="3600" b="1" dirty="0">
                <a:solidFill>
                  <a:schemeClr val="accent2"/>
                </a:solidFill>
              </a:rPr>
              <a:t>1</a:t>
            </a:r>
          </a:p>
        </p:txBody>
      </p:sp>
      <p:sp>
        <p:nvSpPr>
          <p:cNvPr id="15" name="Rectangle 14">
            <a:extLst>
              <a:ext uri="{FF2B5EF4-FFF2-40B4-BE49-F238E27FC236}">
                <a16:creationId xmlns:a16="http://schemas.microsoft.com/office/drawing/2014/main" id="{BA05E7CD-9530-64DB-A5DC-E9A76ECC6827}"/>
              </a:ext>
            </a:extLst>
          </p:cNvPr>
          <p:cNvSpPr/>
          <p:nvPr/>
        </p:nvSpPr>
        <p:spPr>
          <a:xfrm>
            <a:off x="5635618" y="3738593"/>
            <a:ext cx="2540024" cy="2077492"/>
          </a:xfrm>
          <a:prstGeom prst="rect">
            <a:avLst/>
          </a:prstGeom>
        </p:spPr>
        <p:txBody>
          <a:bodyPr wrap="square" lIns="0" tIns="0" rIns="0" bIns="0">
            <a:spAutoFit/>
          </a:bodyPr>
          <a:lstStyle/>
          <a:p>
            <a:pPr>
              <a:spcAft>
                <a:spcPts val="600"/>
              </a:spcAft>
            </a:pPr>
            <a:r>
              <a:rPr lang="en-US" sz="1200" b="1" dirty="0">
                <a:solidFill>
                  <a:srgbClr val="1D998A"/>
                </a:solidFill>
              </a:rPr>
              <a:t>Support populations to improve their own health</a:t>
            </a:r>
          </a:p>
          <a:p>
            <a:pPr marL="171450" indent="-171450">
              <a:spcAft>
                <a:spcPts val="600"/>
              </a:spcAft>
              <a:buFont typeface="Arial" panose="020B0604020202020204" pitchFamily="34" charset="0"/>
              <a:buChar char="•"/>
            </a:pPr>
            <a:r>
              <a:rPr lang="en-GB" sz="1200" dirty="0"/>
              <a:t>ICS and devolution reforms face same way with health and prosperity key.</a:t>
            </a:r>
          </a:p>
          <a:p>
            <a:pPr marL="171450" indent="-171450">
              <a:spcAft>
                <a:spcPts val="600"/>
              </a:spcAft>
              <a:buFont typeface="Arial" panose="020B0604020202020204" pitchFamily="34" charset="0"/>
              <a:buChar char="•"/>
            </a:pPr>
            <a:r>
              <a:rPr lang="en-GB" sz="1200" dirty="0"/>
              <a:t>Need to use existing agency, powers and resources much more effectively.</a:t>
            </a:r>
            <a:endParaRPr lang="en-US" sz="1200" b="1" dirty="0"/>
          </a:p>
          <a:p>
            <a:pPr marL="171450" indent="-171450">
              <a:spcAft>
                <a:spcPts val="600"/>
              </a:spcAft>
              <a:buFont typeface="Arial" panose="020B0604020202020204" pitchFamily="34" charset="0"/>
              <a:buChar char="•"/>
            </a:pPr>
            <a:r>
              <a:rPr lang="en-US" sz="1200" dirty="0"/>
              <a:t>Capability</a:t>
            </a:r>
            <a:r>
              <a:rPr lang="en-US" sz="1200" b="1" dirty="0"/>
              <a:t> </a:t>
            </a:r>
            <a:r>
              <a:rPr lang="en-US" sz="1200" dirty="0"/>
              <a:t>and capacity need </a:t>
            </a:r>
            <a:r>
              <a:rPr lang="en-US" sz="1200" dirty="0" err="1"/>
              <a:t>prioritising</a:t>
            </a:r>
            <a:r>
              <a:rPr lang="en-US" sz="1200" dirty="0"/>
              <a:t> locally and nationally.</a:t>
            </a:r>
            <a:endParaRPr lang="en-GB" sz="1200" dirty="0"/>
          </a:p>
        </p:txBody>
      </p:sp>
      <p:sp>
        <p:nvSpPr>
          <p:cNvPr id="16" name="Rectangle 15">
            <a:extLst>
              <a:ext uri="{FF2B5EF4-FFF2-40B4-BE49-F238E27FC236}">
                <a16:creationId xmlns:a16="http://schemas.microsoft.com/office/drawing/2014/main" id="{443A6E97-B6CA-A42C-3883-D77BE6066D09}"/>
              </a:ext>
            </a:extLst>
          </p:cNvPr>
          <p:cNvSpPr/>
          <p:nvPr/>
        </p:nvSpPr>
        <p:spPr>
          <a:xfrm>
            <a:off x="9502984" y="3738593"/>
            <a:ext cx="2209591" cy="1523494"/>
          </a:xfrm>
          <a:prstGeom prst="rect">
            <a:avLst/>
          </a:prstGeom>
        </p:spPr>
        <p:txBody>
          <a:bodyPr wrap="square" lIns="0" tIns="0" rIns="0" bIns="0">
            <a:spAutoFit/>
          </a:bodyPr>
          <a:lstStyle/>
          <a:p>
            <a:pPr>
              <a:spcAft>
                <a:spcPts val="600"/>
              </a:spcAft>
            </a:pPr>
            <a:r>
              <a:rPr lang="en-US" sz="1200" b="1" dirty="0">
                <a:solidFill>
                  <a:schemeClr val="accent5"/>
                </a:solidFill>
              </a:rPr>
              <a:t>Realise everything has an impact on health</a:t>
            </a:r>
          </a:p>
          <a:p>
            <a:pPr marL="171450" indent="-171450">
              <a:spcAft>
                <a:spcPts val="600"/>
              </a:spcAft>
              <a:buFont typeface="Arial" panose="020B0604020202020204" pitchFamily="34" charset="0"/>
              <a:buChar char="•"/>
            </a:pPr>
            <a:r>
              <a:rPr lang="en-GB" sz="1200" dirty="0"/>
              <a:t>No standard operating model.</a:t>
            </a:r>
          </a:p>
          <a:p>
            <a:pPr marL="171450" indent="-171450">
              <a:spcAft>
                <a:spcPts val="600"/>
              </a:spcAft>
              <a:buFont typeface="Arial" panose="020B0604020202020204" pitchFamily="34" charset="0"/>
              <a:buChar char="•"/>
            </a:pPr>
            <a:r>
              <a:rPr lang="en-GB" sz="1200" dirty="0"/>
              <a:t>Gathering evidence is vital. </a:t>
            </a:r>
          </a:p>
          <a:p>
            <a:pPr marL="171450" indent="-171450">
              <a:spcAft>
                <a:spcPts val="600"/>
              </a:spcAft>
              <a:buFont typeface="Arial" panose="020B0604020202020204" pitchFamily="34" charset="0"/>
              <a:buChar char="•"/>
            </a:pPr>
            <a:r>
              <a:rPr lang="en-GB" sz="1200" dirty="0"/>
              <a:t>Align local leadership around policy, investment and service spec.</a:t>
            </a:r>
            <a:endParaRPr lang="en-US" sz="1200" dirty="0"/>
          </a:p>
        </p:txBody>
      </p:sp>
      <p:sp>
        <p:nvSpPr>
          <p:cNvPr id="17" name="TextBox 16">
            <a:extLst>
              <a:ext uri="{FF2B5EF4-FFF2-40B4-BE49-F238E27FC236}">
                <a16:creationId xmlns:a16="http://schemas.microsoft.com/office/drawing/2014/main" id="{FABFBAAC-C804-1B65-73F6-4A24A7CD22E4}"/>
              </a:ext>
            </a:extLst>
          </p:cNvPr>
          <p:cNvSpPr txBox="1"/>
          <p:nvPr/>
        </p:nvSpPr>
        <p:spPr>
          <a:xfrm>
            <a:off x="5739466" y="3116559"/>
            <a:ext cx="445016" cy="622034"/>
          </a:xfrm>
          <a:prstGeom prst="rect">
            <a:avLst/>
          </a:prstGeom>
          <a:noFill/>
        </p:spPr>
        <p:txBody>
          <a:bodyPr wrap="square" lIns="36000" tIns="36000" rIns="36000" bIns="36000" rtlCol="0">
            <a:spAutoFit/>
          </a:bodyPr>
          <a:lstStyle/>
          <a:p>
            <a:r>
              <a:rPr lang="en-US" sz="3600" b="1" dirty="0">
                <a:solidFill>
                  <a:srgbClr val="1D998A"/>
                </a:solidFill>
              </a:rPr>
              <a:t>2</a:t>
            </a:r>
          </a:p>
        </p:txBody>
      </p:sp>
      <p:sp>
        <p:nvSpPr>
          <p:cNvPr id="18" name="TextBox 17">
            <a:extLst>
              <a:ext uri="{FF2B5EF4-FFF2-40B4-BE49-F238E27FC236}">
                <a16:creationId xmlns:a16="http://schemas.microsoft.com/office/drawing/2014/main" id="{0B01140F-338E-251A-B40B-4F2A33B75029}"/>
              </a:ext>
            </a:extLst>
          </p:cNvPr>
          <p:cNvSpPr txBox="1"/>
          <p:nvPr/>
        </p:nvSpPr>
        <p:spPr>
          <a:xfrm>
            <a:off x="9540307" y="3097973"/>
            <a:ext cx="445016" cy="626701"/>
          </a:xfrm>
          <a:prstGeom prst="rect">
            <a:avLst/>
          </a:prstGeom>
          <a:noFill/>
        </p:spPr>
        <p:txBody>
          <a:bodyPr wrap="square" lIns="36000" tIns="36000" rIns="36000" bIns="36000" rtlCol="0">
            <a:spAutoFit/>
          </a:bodyPr>
          <a:lstStyle/>
          <a:p>
            <a:r>
              <a:rPr lang="en-US" sz="3600" b="1" dirty="0">
                <a:solidFill>
                  <a:schemeClr val="accent5"/>
                </a:solidFill>
              </a:rPr>
              <a:t>3</a:t>
            </a:r>
          </a:p>
        </p:txBody>
      </p:sp>
      <p:sp>
        <p:nvSpPr>
          <p:cNvPr id="19" name="Diagonal Stripe 18">
            <a:extLst>
              <a:ext uri="{FF2B5EF4-FFF2-40B4-BE49-F238E27FC236}">
                <a16:creationId xmlns:a16="http://schemas.microsoft.com/office/drawing/2014/main" id="{3B0D0C0C-1AF3-7D5A-7DCD-59B5877F8734}"/>
              </a:ext>
            </a:extLst>
          </p:cNvPr>
          <p:cNvSpPr/>
          <p:nvPr/>
        </p:nvSpPr>
        <p:spPr>
          <a:xfrm>
            <a:off x="984722" y="3462214"/>
            <a:ext cx="1077127" cy="974582"/>
          </a:xfrm>
          <a:prstGeom prst="diagStrip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accent2"/>
              </a:solidFill>
            </a:endParaRPr>
          </a:p>
        </p:txBody>
      </p:sp>
      <p:sp>
        <p:nvSpPr>
          <p:cNvPr id="20" name="Diagonal Stripe 19">
            <a:extLst>
              <a:ext uri="{FF2B5EF4-FFF2-40B4-BE49-F238E27FC236}">
                <a16:creationId xmlns:a16="http://schemas.microsoft.com/office/drawing/2014/main" id="{0CC65120-B217-BBDB-8177-E0355452790E}"/>
              </a:ext>
            </a:extLst>
          </p:cNvPr>
          <p:cNvSpPr/>
          <p:nvPr/>
        </p:nvSpPr>
        <p:spPr>
          <a:xfrm flipV="1">
            <a:off x="1030728" y="2441454"/>
            <a:ext cx="1077127" cy="974582"/>
          </a:xfrm>
          <a:prstGeom prst="diagStrip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1" name="Diagonal Stripe 20">
            <a:extLst>
              <a:ext uri="{FF2B5EF4-FFF2-40B4-BE49-F238E27FC236}">
                <a16:creationId xmlns:a16="http://schemas.microsoft.com/office/drawing/2014/main" id="{DA18C682-5749-4836-C09A-871B3A488338}"/>
              </a:ext>
            </a:extLst>
          </p:cNvPr>
          <p:cNvSpPr/>
          <p:nvPr/>
        </p:nvSpPr>
        <p:spPr>
          <a:xfrm>
            <a:off x="8436477" y="3476617"/>
            <a:ext cx="1076400" cy="975600"/>
          </a:xfrm>
          <a:prstGeom prst="diagStripe">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2" name="Diagonal Stripe 21">
            <a:extLst>
              <a:ext uri="{FF2B5EF4-FFF2-40B4-BE49-F238E27FC236}">
                <a16:creationId xmlns:a16="http://schemas.microsoft.com/office/drawing/2014/main" id="{3703E5E0-607D-7712-5B4E-20D970EF0FC7}"/>
              </a:ext>
            </a:extLst>
          </p:cNvPr>
          <p:cNvSpPr/>
          <p:nvPr/>
        </p:nvSpPr>
        <p:spPr>
          <a:xfrm flipV="1">
            <a:off x="8426585" y="2441454"/>
            <a:ext cx="1076400" cy="975600"/>
          </a:xfrm>
          <a:prstGeom prst="diagStrip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3" name="Diagonal Stripe 22">
            <a:extLst>
              <a:ext uri="{FF2B5EF4-FFF2-40B4-BE49-F238E27FC236}">
                <a16:creationId xmlns:a16="http://schemas.microsoft.com/office/drawing/2014/main" id="{CCB0F9CF-5EB4-DB5F-77B6-3C8F3A44B89B}"/>
              </a:ext>
            </a:extLst>
          </p:cNvPr>
          <p:cNvSpPr/>
          <p:nvPr/>
        </p:nvSpPr>
        <p:spPr>
          <a:xfrm>
            <a:off x="4619314" y="3461196"/>
            <a:ext cx="1076400" cy="975600"/>
          </a:xfrm>
          <a:prstGeom prst="diagStripe">
            <a:avLst/>
          </a:prstGeom>
          <a:solidFill>
            <a:srgbClr val="1D999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4" name="Diagonal Stripe 23">
            <a:extLst>
              <a:ext uri="{FF2B5EF4-FFF2-40B4-BE49-F238E27FC236}">
                <a16:creationId xmlns:a16="http://schemas.microsoft.com/office/drawing/2014/main" id="{2C7A255A-5182-06D0-E25B-E6794D474263}"/>
              </a:ext>
            </a:extLst>
          </p:cNvPr>
          <p:cNvSpPr/>
          <p:nvPr/>
        </p:nvSpPr>
        <p:spPr>
          <a:xfrm flipV="1">
            <a:off x="4605047" y="2441454"/>
            <a:ext cx="1076400" cy="9756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grpSp>
        <p:nvGrpSpPr>
          <p:cNvPr id="36" name="Group 317">
            <a:extLst>
              <a:ext uri="{FF2B5EF4-FFF2-40B4-BE49-F238E27FC236}">
                <a16:creationId xmlns:a16="http://schemas.microsoft.com/office/drawing/2014/main" id="{7BCD23D4-37BE-D88A-94E1-0E8D2C0F65BB}"/>
              </a:ext>
            </a:extLst>
          </p:cNvPr>
          <p:cNvGrpSpPr>
            <a:grpSpLocks noChangeAspect="1"/>
          </p:cNvGrpSpPr>
          <p:nvPr/>
        </p:nvGrpSpPr>
        <p:grpSpPr bwMode="auto">
          <a:xfrm>
            <a:off x="932306" y="3193618"/>
            <a:ext cx="482734" cy="455507"/>
            <a:chOff x="3039" y="1341"/>
            <a:chExt cx="340" cy="340"/>
          </a:xfrm>
          <a:solidFill>
            <a:schemeClr val="accent2"/>
          </a:solidFill>
        </p:grpSpPr>
        <p:sp>
          <p:nvSpPr>
            <p:cNvPr id="37" name="Freeform 318">
              <a:extLst>
                <a:ext uri="{FF2B5EF4-FFF2-40B4-BE49-F238E27FC236}">
                  <a16:creationId xmlns:a16="http://schemas.microsoft.com/office/drawing/2014/main" id="{2E333D72-8B76-69AF-79D9-392C58A6DDAE}"/>
                </a:ext>
              </a:extLst>
            </p:cNvPr>
            <p:cNvSpPr>
              <a:spLocks noEditPoints="1"/>
            </p:cNvSpPr>
            <p:nvPr/>
          </p:nvSpPr>
          <p:spPr bwMode="auto">
            <a:xfrm>
              <a:off x="3152" y="1490"/>
              <a:ext cx="42" cy="42"/>
            </a:xfrm>
            <a:custGeom>
              <a:avLst/>
              <a:gdLst>
                <a:gd name="T0" fmla="*/ 54 w 64"/>
                <a:gd name="T1" fmla="*/ 0 h 64"/>
                <a:gd name="T2" fmla="*/ 11 w 64"/>
                <a:gd name="T3" fmla="*/ 0 h 64"/>
                <a:gd name="T4" fmla="*/ 0 w 64"/>
                <a:gd name="T5" fmla="*/ 10 h 64"/>
                <a:gd name="T6" fmla="*/ 0 w 64"/>
                <a:gd name="T7" fmla="*/ 53 h 64"/>
                <a:gd name="T8" fmla="*/ 11 w 64"/>
                <a:gd name="T9" fmla="*/ 64 h 64"/>
                <a:gd name="T10" fmla="*/ 54 w 64"/>
                <a:gd name="T11" fmla="*/ 64 h 64"/>
                <a:gd name="T12" fmla="*/ 64 w 64"/>
                <a:gd name="T13" fmla="*/ 53 h 64"/>
                <a:gd name="T14" fmla="*/ 64 w 64"/>
                <a:gd name="T15" fmla="*/ 10 h 64"/>
                <a:gd name="T16" fmla="*/ 54 w 64"/>
                <a:gd name="T17" fmla="*/ 0 h 64"/>
                <a:gd name="T18" fmla="*/ 43 w 64"/>
                <a:gd name="T19" fmla="*/ 42 h 64"/>
                <a:gd name="T20" fmla="*/ 22 w 64"/>
                <a:gd name="T21" fmla="*/ 42 h 64"/>
                <a:gd name="T22" fmla="*/ 22 w 64"/>
                <a:gd name="T23" fmla="*/ 21 h 64"/>
                <a:gd name="T24" fmla="*/ 43 w 64"/>
                <a:gd name="T25" fmla="*/ 21 h 64"/>
                <a:gd name="T26" fmla="*/ 43 w 64"/>
                <a:gd name="T27"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54" y="0"/>
                  </a:moveTo>
                  <a:cubicBezTo>
                    <a:pt x="11" y="0"/>
                    <a:pt x="11" y="0"/>
                    <a:pt x="11" y="0"/>
                  </a:cubicBezTo>
                  <a:cubicBezTo>
                    <a:pt x="5" y="0"/>
                    <a:pt x="0" y="4"/>
                    <a:pt x="0" y="10"/>
                  </a:cubicBezTo>
                  <a:cubicBezTo>
                    <a:pt x="0" y="53"/>
                    <a:pt x="0" y="53"/>
                    <a:pt x="0" y="53"/>
                  </a:cubicBezTo>
                  <a:cubicBezTo>
                    <a:pt x="0" y="59"/>
                    <a:pt x="5" y="64"/>
                    <a:pt x="11" y="64"/>
                  </a:cubicBezTo>
                  <a:cubicBezTo>
                    <a:pt x="54" y="64"/>
                    <a:pt x="54" y="64"/>
                    <a:pt x="54" y="64"/>
                  </a:cubicBezTo>
                  <a:cubicBezTo>
                    <a:pt x="60" y="64"/>
                    <a:pt x="64" y="59"/>
                    <a:pt x="64" y="53"/>
                  </a:cubicBezTo>
                  <a:cubicBezTo>
                    <a:pt x="64" y="10"/>
                    <a:pt x="64" y="10"/>
                    <a:pt x="64" y="10"/>
                  </a:cubicBezTo>
                  <a:cubicBezTo>
                    <a:pt x="64" y="4"/>
                    <a:pt x="60" y="0"/>
                    <a:pt x="54" y="0"/>
                  </a:cubicBezTo>
                  <a:close/>
                  <a:moveTo>
                    <a:pt x="43" y="42"/>
                  </a:moveTo>
                  <a:cubicBezTo>
                    <a:pt x="22" y="42"/>
                    <a:pt x="22" y="42"/>
                    <a:pt x="22" y="42"/>
                  </a:cubicBezTo>
                  <a:cubicBezTo>
                    <a:pt x="22" y="21"/>
                    <a:pt x="22" y="21"/>
                    <a:pt x="22" y="21"/>
                  </a:cubicBezTo>
                  <a:cubicBezTo>
                    <a:pt x="43" y="21"/>
                    <a:pt x="43" y="21"/>
                    <a:pt x="43" y="21"/>
                  </a:cubicBezTo>
                  <a:lnTo>
                    <a:pt x="43" y="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accent2"/>
                </a:solidFill>
              </a:endParaRPr>
            </a:p>
          </p:txBody>
        </p:sp>
        <p:sp>
          <p:nvSpPr>
            <p:cNvPr id="38" name="Freeform 319">
              <a:extLst>
                <a:ext uri="{FF2B5EF4-FFF2-40B4-BE49-F238E27FC236}">
                  <a16:creationId xmlns:a16="http://schemas.microsoft.com/office/drawing/2014/main" id="{4B7FECC2-11C7-FA79-A23C-15ECF868188D}"/>
                </a:ext>
              </a:extLst>
            </p:cNvPr>
            <p:cNvSpPr>
              <a:spLocks noEditPoints="1"/>
            </p:cNvSpPr>
            <p:nvPr/>
          </p:nvSpPr>
          <p:spPr bwMode="auto">
            <a:xfrm>
              <a:off x="3223" y="1490"/>
              <a:ext cx="42" cy="42"/>
            </a:xfrm>
            <a:custGeom>
              <a:avLst/>
              <a:gdLst>
                <a:gd name="T0" fmla="*/ 11 w 64"/>
                <a:gd name="T1" fmla="*/ 64 h 64"/>
                <a:gd name="T2" fmla="*/ 53 w 64"/>
                <a:gd name="T3" fmla="*/ 64 h 64"/>
                <a:gd name="T4" fmla="*/ 64 w 64"/>
                <a:gd name="T5" fmla="*/ 53 h 64"/>
                <a:gd name="T6" fmla="*/ 64 w 64"/>
                <a:gd name="T7" fmla="*/ 10 h 64"/>
                <a:gd name="T8" fmla="*/ 53 w 64"/>
                <a:gd name="T9" fmla="*/ 0 h 64"/>
                <a:gd name="T10" fmla="*/ 11 w 64"/>
                <a:gd name="T11" fmla="*/ 0 h 64"/>
                <a:gd name="T12" fmla="*/ 0 w 64"/>
                <a:gd name="T13" fmla="*/ 10 h 64"/>
                <a:gd name="T14" fmla="*/ 0 w 64"/>
                <a:gd name="T15" fmla="*/ 53 h 64"/>
                <a:gd name="T16" fmla="*/ 11 w 64"/>
                <a:gd name="T17" fmla="*/ 64 h 64"/>
                <a:gd name="T18" fmla="*/ 21 w 64"/>
                <a:gd name="T19" fmla="*/ 21 h 64"/>
                <a:gd name="T20" fmla="*/ 43 w 64"/>
                <a:gd name="T21" fmla="*/ 21 h 64"/>
                <a:gd name="T22" fmla="*/ 43 w 64"/>
                <a:gd name="T23" fmla="*/ 42 h 64"/>
                <a:gd name="T24" fmla="*/ 21 w 64"/>
                <a:gd name="T25" fmla="*/ 42 h 64"/>
                <a:gd name="T26" fmla="*/ 21 w 64"/>
                <a:gd name="T27"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11" y="64"/>
                  </a:moveTo>
                  <a:cubicBezTo>
                    <a:pt x="53" y="64"/>
                    <a:pt x="53" y="64"/>
                    <a:pt x="53" y="64"/>
                  </a:cubicBezTo>
                  <a:cubicBezTo>
                    <a:pt x="59" y="64"/>
                    <a:pt x="64" y="59"/>
                    <a:pt x="64" y="53"/>
                  </a:cubicBezTo>
                  <a:cubicBezTo>
                    <a:pt x="64" y="10"/>
                    <a:pt x="64" y="10"/>
                    <a:pt x="64" y="10"/>
                  </a:cubicBezTo>
                  <a:cubicBezTo>
                    <a:pt x="64" y="4"/>
                    <a:pt x="59" y="0"/>
                    <a:pt x="53" y="0"/>
                  </a:cubicBezTo>
                  <a:cubicBezTo>
                    <a:pt x="11" y="0"/>
                    <a:pt x="11" y="0"/>
                    <a:pt x="11" y="0"/>
                  </a:cubicBezTo>
                  <a:cubicBezTo>
                    <a:pt x="5" y="0"/>
                    <a:pt x="0" y="4"/>
                    <a:pt x="0" y="10"/>
                  </a:cubicBezTo>
                  <a:cubicBezTo>
                    <a:pt x="0" y="53"/>
                    <a:pt x="0" y="53"/>
                    <a:pt x="0" y="53"/>
                  </a:cubicBezTo>
                  <a:cubicBezTo>
                    <a:pt x="0" y="59"/>
                    <a:pt x="5" y="64"/>
                    <a:pt x="11" y="64"/>
                  </a:cubicBezTo>
                  <a:close/>
                  <a:moveTo>
                    <a:pt x="21" y="21"/>
                  </a:moveTo>
                  <a:cubicBezTo>
                    <a:pt x="43" y="21"/>
                    <a:pt x="43" y="21"/>
                    <a:pt x="43" y="21"/>
                  </a:cubicBezTo>
                  <a:cubicBezTo>
                    <a:pt x="43" y="42"/>
                    <a:pt x="43" y="42"/>
                    <a:pt x="43" y="42"/>
                  </a:cubicBezTo>
                  <a:cubicBezTo>
                    <a:pt x="21" y="42"/>
                    <a:pt x="21" y="42"/>
                    <a:pt x="21" y="42"/>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accent2"/>
                </a:solidFill>
              </a:endParaRPr>
            </a:p>
          </p:txBody>
        </p:sp>
        <p:sp>
          <p:nvSpPr>
            <p:cNvPr id="39" name="Freeform 320">
              <a:extLst>
                <a:ext uri="{FF2B5EF4-FFF2-40B4-BE49-F238E27FC236}">
                  <a16:creationId xmlns:a16="http://schemas.microsoft.com/office/drawing/2014/main" id="{F20F548D-39AE-CDF0-339D-776B6D67064F}"/>
                </a:ext>
              </a:extLst>
            </p:cNvPr>
            <p:cNvSpPr>
              <a:spLocks noEditPoints="1"/>
            </p:cNvSpPr>
            <p:nvPr/>
          </p:nvSpPr>
          <p:spPr bwMode="auto">
            <a:xfrm>
              <a:off x="3102" y="1404"/>
              <a:ext cx="214" cy="199"/>
            </a:xfrm>
            <a:custGeom>
              <a:avLst/>
              <a:gdLst>
                <a:gd name="T0" fmla="*/ 317 w 322"/>
                <a:gd name="T1" fmla="*/ 131 h 299"/>
                <a:gd name="T2" fmla="*/ 168 w 322"/>
                <a:gd name="T3" fmla="*/ 3 h 299"/>
                <a:gd name="T4" fmla="*/ 154 w 322"/>
                <a:gd name="T5" fmla="*/ 3 h 299"/>
                <a:gd name="T6" fmla="*/ 4 w 322"/>
                <a:gd name="T7" fmla="*/ 131 h 299"/>
                <a:gd name="T8" fmla="*/ 1 w 322"/>
                <a:gd name="T9" fmla="*/ 143 h 299"/>
                <a:gd name="T10" fmla="*/ 11 w 322"/>
                <a:gd name="T11" fmla="*/ 150 h 299"/>
                <a:gd name="T12" fmla="*/ 33 w 322"/>
                <a:gd name="T13" fmla="*/ 150 h 299"/>
                <a:gd name="T14" fmla="*/ 33 w 322"/>
                <a:gd name="T15" fmla="*/ 289 h 299"/>
                <a:gd name="T16" fmla="*/ 43 w 322"/>
                <a:gd name="T17" fmla="*/ 299 h 299"/>
                <a:gd name="T18" fmla="*/ 139 w 322"/>
                <a:gd name="T19" fmla="*/ 299 h 299"/>
                <a:gd name="T20" fmla="*/ 150 w 322"/>
                <a:gd name="T21" fmla="*/ 289 h 299"/>
                <a:gd name="T22" fmla="*/ 150 w 322"/>
                <a:gd name="T23" fmla="*/ 235 h 299"/>
                <a:gd name="T24" fmla="*/ 171 w 322"/>
                <a:gd name="T25" fmla="*/ 235 h 299"/>
                <a:gd name="T26" fmla="*/ 171 w 322"/>
                <a:gd name="T27" fmla="*/ 289 h 299"/>
                <a:gd name="T28" fmla="*/ 182 w 322"/>
                <a:gd name="T29" fmla="*/ 299 h 299"/>
                <a:gd name="T30" fmla="*/ 278 w 322"/>
                <a:gd name="T31" fmla="*/ 299 h 299"/>
                <a:gd name="T32" fmla="*/ 289 w 322"/>
                <a:gd name="T33" fmla="*/ 289 h 299"/>
                <a:gd name="T34" fmla="*/ 289 w 322"/>
                <a:gd name="T35" fmla="*/ 150 h 299"/>
                <a:gd name="T36" fmla="*/ 310 w 322"/>
                <a:gd name="T37" fmla="*/ 150 h 299"/>
                <a:gd name="T38" fmla="*/ 320 w 322"/>
                <a:gd name="T39" fmla="*/ 143 h 299"/>
                <a:gd name="T40" fmla="*/ 317 w 322"/>
                <a:gd name="T41" fmla="*/ 131 h 299"/>
                <a:gd name="T42" fmla="*/ 278 w 322"/>
                <a:gd name="T43" fmla="*/ 129 h 299"/>
                <a:gd name="T44" fmla="*/ 267 w 322"/>
                <a:gd name="T45" fmla="*/ 139 h 299"/>
                <a:gd name="T46" fmla="*/ 267 w 322"/>
                <a:gd name="T47" fmla="*/ 278 h 299"/>
                <a:gd name="T48" fmla="*/ 193 w 322"/>
                <a:gd name="T49" fmla="*/ 278 h 299"/>
                <a:gd name="T50" fmla="*/ 193 w 322"/>
                <a:gd name="T51" fmla="*/ 225 h 299"/>
                <a:gd name="T52" fmla="*/ 182 w 322"/>
                <a:gd name="T53" fmla="*/ 214 h 299"/>
                <a:gd name="T54" fmla="*/ 139 w 322"/>
                <a:gd name="T55" fmla="*/ 214 h 299"/>
                <a:gd name="T56" fmla="*/ 129 w 322"/>
                <a:gd name="T57" fmla="*/ 225 h 299"/>
                <a:gd name="T58" fmla="*/ 129 w 322"/>
                <a:gd name="T59" fmla="*/ 278 h 299"/>
                <a:gd name="T60" fmla="*/ 54 w 322"/>
                <a:gd name="T61" fmla="*/ 278 h 299"/>
                <a:gd name="T62" fmla="*/ 54 w 322"/>
                <a:gd name="T63" fmla="*/ 139 h 299"/>
                <a:gd name="T64" fmla="*/ 43 w 322"/>
                <a:gd name="T65" fmla="*/ 129 h 299"/>
                <a:gd name="T66" fmla="*/ 40 w 322"/>
                <a:gd name="T67" fmla="*/ 129 h 299"/>
                <a:gd name="T68" fmla="*/ 161 w 322"/>
                <a:gd name="T69" fmla="*/ 25 h 299"/>
                <a:gd name="T70" fmla="*/ 281 w 322"/>
                <a:gd name="T71" fmla="*/ 129 h 299"/>
                <a:gd name="T72" fmla="*/ 278 w 322"/>
                <a:gd name="T73" fmla="*/ 12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2" h="299">
                  <a:moveTo>
                    <a:pt x="317" y="131"/>
                  </a:moveTo>
                  <a:cubicBezTo>
                    <a:pt x="168" y="3"/>
                    <a:pt x="168" y="3"/>
                    <a:pt x="168" y="3"/>
                  </a:cubicBezTo>
                  <a:cubicBezTo>
                    <a:pt x="164" y="0"/>
                    <a:pt x="158" y="0"/>
                    <a:pt x="154" y="3"/>
                  </a:cubicBezTo>
                  <a:cubicBezTo>
                    <a:pt x="4" y="131"/>
                    <a:pt x="4" y="131"/>
                    <a:pt x="4" y="131"/>
                  </a:cubicBezTo>
                  <a:cubicBezTo>
                    <a:pt x="1" y="134"/>
                    <a:pt x="0" y="139"/>
                    <a:pt x="1" y="143"/>
                  </a:cubicBezTo>
                  <a:cubicBezTo>
                    <a:pt x="3" y="147"/>
                    <a:pt x="7" y="150"/>
                    <a:pt x="11" y="150"/>
                  </a:cubicBezTo>
                  <a:cubicBezTo>
                    <a:pt x="33" y="150"/>
                    <a:pt x="33" y="150"/>
                    <a:pt x="33" y="150"/>
                  </a:cubicBezTo>
                  <a:cubicBezTo>
                    <a:pt x="33" y="289"/>
                    <a:pt x="33" y="289"/>
                    <a:pt x="33" y="289"/>
                  </a:cubicBezTo>
                  <a:cubicBezTo>
                    <a:pt x="33" y="295"/>
                    <a:pt x="37" y="299"/>
                    <a:pt x="43" y="299"/>
                  </a:cubicBezTo>
                  <a:cubicBezTo>
                    <a:pt x="139" y="299"/>
                    <a:pt x="139" y="299"/>
                    <a:pt x="139" y="299"/>
                  </a:cubicBezTo>
                  <a:cubicBezTo>
                    <a:pt x="145" y="299"/>
                    <a:pt x="150" y="295"/>
                    <a:pt x="150" y="289"/>
                  </a:cubicBezTo>
                  <a:cubicBezTo>
                    <a:pt x="150" y="235"/>
                    <a:pt x="150" y="235"/>
                    <a:pt x="150" y="235"/>
                  </a:cubicBezTo>
                  <a:cubicBezTo>
                    <a:pt x="171" y="235"/>
                    <a:pt x="171" y="235"/>
                    <a:pt x="171" y="235"/>
                  </a:cubicBezTo>
                  <a:cubicBezTo>
                    <a:pt x="171" y="289"/>
                    <a:pt x="171" y="289"/>
                    <a:pt x="171" y="289"/>
                  </a:cubicBezTo>
                  <a:cubicBezTo>
                    <a:pt x="171" y="295"/>
                    <a:pt x="176" y="299"/>
                    <a:pt x="182" y="299"/>
                  </a:cubicBezTo>
                  <a:cubicBezTo>
                    <a:pt x="278" y="299"/>
                    <a:pt x="278" y="299"/>
                    <a:pt x="278" y="299"/>
                  </a:cubicBezTo>
                  <a:cubicBezTo>
                    <a:pt x="284" y="299"/>
                    <a:pt x="289" y="295"/>
                    <a:pt x="289" y="289"/>
                  </a:cubicBezTo>
                  <a:cubicBezTo>
                    <a:pt x="289" y="150"/>
                    <a:pt x="289" y="150"/>
                    <a:pt x="289" y="150"/>
                  </a:cubicBezTo>
                  <a:cubicBezTo>
                    <a:pt x="310" y="150"/>
                    <a:pt x="310" y="150"/>
                    <a:pt x="310" y="150"/>
                  </a:cubicBezTo>
                  <a:cubicBezTo>
                    <a:pt x="314" y="150"/>
                    <a:pt x="318" y="147"/>
                    <a:pt x="320" y="143"/>
                  </a:cubicBezTo>
                  <a:cubicBezTo>
                    <a:pt x="322" y="139"/>
                    <a:pt x="320" y="134"/>
                    <a:pt x="317" y="131"/>
                  </a:cubicBezTo>
                  <a:close/>
                  <a:moveTo>
                    <a:pt x="278" y="129"/>
                  </a:moveTo>
                  <a:cubicBezTo>
                    <a:pt x="272" y="129"/>
                    <a:pt x="267" y="133"/>
                    <a:pt x="267" y="139"/>
                  </a:cubicBezTo>
                  <a:cubicBezTo>
                    <a:pt x="267" y="278"/>
                    <a:pt x="267" y="278"/>
                    <a:pt x="267" y="278"/>
                  </a:cubicBezTo>
                  <a:cubicBezTo>
                    <a:pt x="193" y="278"/>
                    <a:pt x="193" y="278"/>
                    <a:pt x="193" y="278"/>
                  </a:cubicBezTo>
                  <a:cubicBezTo>
                    <a:pt x="193" y="225"/>
                    <a:pt x="193" y="225"/>
                    <a:pt x="193" y="225"/>
                  </a:cubicBezTo>
                  <a:cubicBezTo>
                    <a:pt x="193" y="219"/>
                    <a:pt x="188" y="214"/>
                    <a:pt x="182" y="214"/>
                  </a:cubicBezTo>
                  <a:cubicBezTo>
                    <a:pt x="139" y="214"/>
                    <a:pt x="139" y="214"/>
                    <a:pt x="139" y="214"/>
                  </a:cubicBezTo>
                  <a:cubicBezTo>
                    <a:pt x="133" y="214"/>
                    <a:pt x="129" y="219"/>
                    <a:pt x="129" y="225"/>
                  </a:cubicBezTo>
                  <a:cubicBezTo>
                    <a:pt x="129" y="278"/>
                    <a:pt x="129" y="278"/>
                    <a:pt x="129" y="278"/>
                  </a:cubicBezTo>
                  <a:cubicBezTo>
                    <a:pt x="54" y="278"/>
                    <a:pt x="54" y="278"/>
                    <a:pt x="54" y="278"/>
                  </a:cubicBezTo>
                  <a:cubicBezTo>
                    <a:pt x="54" y="139"/>
                    <a:pt x="54" y="139"/>
                    <a:pt x="54" y="139"/>
                  </a:cubicBezTo>
                  <a:cubicBezTo>
                    <a:pt x="54" y="133"/>
                    <a:pt x="49" y="129"/>
                    <a:pt x="43" y="129"/>
                  </a:cubicBezTo>
                  <a:cubicBezTo>
                    <a:pt x="40" y="129"/>
                    <a:pt x="40" y="129"/>
                    <a:pt x="40" y="129"/>
                  </a:cubicBezTo>
                  <a:cubicBezTo>
                    <a:pt x="161" y="25"/>
                    <a:pt x="161" y="25"/>
                    <a:pt x="161" y="25"/>
                  </a:cubicBezTo>
                  <a:cubicBezTo>
                    <a:pt x="281" y="129"/>
                    <a:pt x="281" y="129"/>
                    <a:pt x="281" y="129"/>
                  </a:cubicBezTo>
                  <a:lnTo>
                    <a:pt x="278" y="1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accent2"/>
                </a:solidFill>
              </a:endParaRPr>
            </a:p>
          </p:txBody>
        </p:sp>
        <p:sp>
          <p:nvSpPr>
            <p:cNvPr id="40" name="Freeform 321">
              <a:extLst>
                <a:ext uri="{FF2B5EF4-FFF2-40B4-BE49-F238E27FC236}">
                  <a16:creationId xmlns:a16="http://schemas.microsoft.com/office/drawing/2014/main" id="{98AA5349-CE52-428D-0FB5-DAEE86D1DF8E}"/>
                </a:ext>
              </a:extLst>
            </p:cNvPr>
            <p:cNvSpPr>
              <a:spLocks noEditPoints="1"/>
            </p:cNvSpPr>
            <p:nvPr/>
          </p:nvSpPr>
          <p:spPr bwMode="auto">
            <a:xfrm>
              <a:off x="3039" y="134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accent2"/>
                </a:solidFill>
              </a:endParaRPr>
            </a:p>
          </p:txBody>
        </p:sp>
      </p:grpSp>
      <p:grpSp>
        <p:nvGrpSpPr>
          <p:cNvPr id="41" name="Group 349">
            <a:extLst>
              <a:ext uri="{FF2B5EF4-FFF2-40B4-BE49-F238E27FC236}">
                <a16:creationId xmlns:a16="http://schemas.microsoft.com/office/drawing/2014/main" id="{A019FC62-6372-F3AB-407A-1218C7718FE5}"/>
              </a:ext>
            </a:extLst>
          </p:cNvPr>
          <p:cNvGrpSpPr>
            <a:grpSpLocks noChangeAspect="1"/>
          </p:cNvGrpSpPr>
          <p:nvPr/>
        </p:nvGrpSpPr>
        <p:grpSpPr bwMode="auto">
          <a:xfrm>
            <a:off x="8349690" y="3224441"/>
            <a:ext cx="482734" cy="455507"/>
            <a:chOff x="5071" y="1628"/>
            <a:chExt cx="340" cy="340"/>
          </a:xfrm>
          <a:solidFill>
            <a:schemeClr val="accent5"/>
          </a:solidFill>
        </p:grpSpPr>
        <p:sp>
          <p:nvSpPr>
            <p:cNvPr id="42" name="Freeform 350">
              <a:extLst>
                <a:ext uri="{FF2B5EF4-FFF2-40B4-BE49-F238E27FC236}">
                  <a16:creationId xmlns:a16="http://schemas.microsoft.com/office/drawing/2014/main" id="{5CDF0541-E3D7-0ED5-57B5-A025A547C155}"/>
                </a:ext>
              </a:extLst>
            </p:cNvPr>
            <p:cNvSpPr>
              <a:spLocks noEditPoints="1"/>
            </p:cNvSpPr>
            <p:nvPr/>
          </p:nvSpPr>
          <p:spPr bwMode="auto">
            <a:xfrm>
              <a:off x="5071" y="162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351">
              <a:extLst>
                <a:ext uri="{FF2B5EF4-FFF2-40B4-BE49-F238E27FC236}">
                  <a16:creationId xmlns:a16="http://schemas.microsoft.com/office/drawing/2014/main" id="{614A205D-BB28-DDED-E746-20199A3F9882}"/>
                </a:ext>
              </a:extLst>
            </p:cNvPr>
            <p:cNvSpPr>
              <a:spLocks noEditPoints="1"/>
            </p:cNvSpPr>
            <p:nvPr/>
          </p:nvSpPr>
          <p:spPr bwMode="auto">
            <a:xfrm>
              <a:off x="5141" y="1691"/>
              <a:ext cx="200" cy="199"/>
            </a:xfrm>
            <a:custGeom>
              <a:avLst/>
              <a:gdLst>
                <a:gd name="T0" fmla="*/ 59 w 301"/>
                <a:gd name="T1" fmla="*/ 163 h 299"/>
                <a:gd name="T2" fmla="*/ 2 w 301"/>
                <a:gd name="T3" fmla="*/ 218 h 299"/>
                <a:gd name="T4" fmla="*/ 12 w 301"/>
                <a:gd name="T5" fmla="*/ 289 h 299"/>
                <a:gd name="T6" fmla="*/ 108 w 301"/>
                <a:gd name="T7" fmla="*/ 299 h 299"/>
                <a:gd name="T8" fmla="*/ 119 w 301"/>
                <a:gd name="T9" fmla="*/ 225 h 299"/>
                <a:gd name="T10" fmla="*/ 125 w 301"/>
                <a:gd name="T11" fmla="*/ 206 h 299"/>
                <a:gd name="T12" fmla="*/ 65 w 301"/>
                <a:gd name="T13" fmla="*/ 185 h 299"/>
                <a:gd name="T14" fmla="*/ 42 w 301"/>
                <a:gd name="T15" fmla="*/ 203 h 299"/>
                <a:gd name="T16" fmla="*/ 97 w 301"/>
                <a:gd name="T17" fmla="*/ 278 h 299"/>
                <a:gd name="T18" fmla="*/ 76 w 301"/>
                <a:gd name="T19" fmla="*/ 257 h 299"/>
                <a:gd name="T20" fmla="*/ 55 w 301"/>
                <a:gd name="T21" fmla="*/ 257 h 299"/>
                <a:gd name="T22" fmla="*/ 33 w 301"/>
                <a:gd name="T23" fmla="*/ 278 h 299"/>
                <a:gd name="T24" fmla="*/ 97 w 301"/>
                <a:gd name="T25" fmla="*/ 225 h 299"/>
                <a:gd name="T26" fmla="*/ 296 w 301"/>
                <a:gd name="T27" fmla="*/ 206 h 299"/>
                <a:gd name="T28" fmla="*/ 229 w 301"/>
                <a:gd name="T29" fmla="*/ 163 h 299"/>
                <a:gd name="T30" fmla="*/ 173 w 301"/>
                <a:gd name="T31" fmla="*/ 218 h 299"/>
                <a:gd name="T32" fmla="*/ 183 w 301"/>
                <a:gd name="T33" fmla="*/ 289 h 299"/>
                <a:gd name="T34" fmla="*/ 279 w 301"/>
                <a:gd name="T35" fmla="*/ 299 h 299"/>
                <a:gd name="T36" fmla="*/ 289 w 301"/>
                <a:gd name="T37" fmla="*/ 225 h 299"/>
                <a:gd name="T38" fmla="*/ 296 w 301"/>
                <a:gd name="T39" fmla="*/ 206 h 299"/>
                <a:gd name="T40" fmla="*/ 259 w 301"/>
                <a:gd name="T41" fmla="*/ 203 h 299"/>
                <a:gd name="T42" fmla="*/ 236 w 301"/>
                <a:gd name="T43" fmla="*/ 185 h 299"/>
                <a:gd name="T44" fmla="*/ 247 w 301"/>
                <a:gd name="T45" fmla="*/ 278 h 299"/>
                <a:gd name="T46" fmla="*/ 236 w 301"/>
                <a:gd name="T47" fmla="*/ 246 h 299"/>
                <a:gd name="T48" fmla="*/ 225 w 301"/>
                <a:gd name="T49" fmla="*/ 278 h 299"/>
                <a:gd name="T50" fmla="*/ 204 w 301"/>
                <a:gd name="T51" fmla="*/ 225 h 299"/>
                <a:gd name="T52" fmla="*/ 268 w 301"/>
                <a:gd name="T53" fmla="*/ 278 h 299"/>
                <a:gd name="T54" fmla="*/ 204 w 301"/>
                <a:gd name="T55" fmla="*/ 65 h 299"/>
                <a:gd name="T56" fmla="*/ 211 w 301"/>
                <a:gd name="T57" fmla="*/ 46 h 299"/>
                <a:gd name="T58" fmla="*/ 144 w 301"/>
                <a:gd name="T59" fmla="*/ 3 h 299"/>
                <a:gd name="T60" fmla="*/ 87 w 301"/>
                <a:gd name="T61" fmla="*/ 58 h 299"/>
                <a:gd name="T62" fmla="*/ 97 w 301"/>
                <a:gd name="T63" fmla="*/ 129 h 299"/>
                <a:gd name="T64" fmla="*/ 193 w 301"/>
                <a:gd name="T65" fmla="*/ 139 h 299"/>
                <a:gd name="T66" fmla="*/ 151 w 301"/>
                <a:gd name="T67" fmla="*/ 25 h 299"/>
                <a:gd name="T68" fmla="*/ 128 w 301"/>
                <a:gd name="T69" fmla="*/ 43 h 299"/>
                <a:gd name="T70" fmla="*/ 183 w 301"/>
                <a:gd name="T71" fmla="*/ 118 h 299"/>
                <a:gd name="T72" fmla="*/ 161 w 301"/>
                <a:gd name="T73" fmla="*/ 97 h 299"/>
                <a:gd name="T74" fmla="*/ 140 w 301"/>
                <a:gd name="T75" fmla="*/ 97 h 299"/>
                <a:gd name="T76" fmla="*/ 119 w 301"/>
                <a:gd name="T77" fmla="*/ 118 h 299"/>
                <a:gd name="T78" fmla="*/ 183 w 301"/>
                <a:gd name="T79" fmla="*/ 6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1" h="299">
                  <a:moveTo>
                    <a:pt x="72" y="163"/>
                  </a:moveTo>
                  <a:cubicBezTo>
                    <a:pt x="68" y="160"/>
                    <a:pt x="63" y="160"/>
                    <a:pt x="59" y="163"/>
                  </a:cubicBezTo>
                  <a:cubicBezTo>
                    <a:pt x="5" y="206"/>
                    <a:pt x="5" y="206"/>
                    <a:pt x="5" y="206"/>
                  </a:cubicBezTo>
                  <a:cubicBezTo>
                    <a:pt x="2" y="209"/>
                    <a:pt x="0" y="213"/>
                    <a:pt x="2" y="218"/>
                  </a:cubicBezTo>
                  <a:cubicBezTo>
                    <a:pt x="3" y="222"/>
                    <a:pt x="7" y="225"/>
                    <a:pt x="12" y="225"/>
                  </a:cubicBezTo>
                  <a:cubicBezTo>
                    <a:pt x="12" y="289"/>
                    <a:pt x="12" y="289"/>
                    <a:pt x="12" y="289"/>
                  </a:cubicBezTo>
                  <a:cubicBezTo>
                    <a:pt x="12" y="295"/>
                    <a:pt x="17" y="299"/>
                    <a:pt x="23" y="299"/>
                  </a:cubicBezTo>
                  <a:cubicBezTo>
                    <a:pt x="108" y="299"/>
                    <a:pt x="108" y="299"/>
                    <a:pt x="108" y="299"/>
                  </a:cubicBezTo>
                  <a:cubicBezTo>
                    <a:pt x="114" y="299"/>
                    <a:pt x="119" y="295"/>
                    <a:pt x="119" y="289"/>
                  </a:cubicBezTo>
                  <a:cubicBezTo>
                    <a:pt x="119" y="225"/>
                    <a:pt x="119" y="225"/>
                    <a:pt x="119" y="225"/>
                  </a:cubicBezTo>
                  <a:cubicBezTo>
                    <a:pt x="123" y="225"/>
                    <a:pt x="127" y="222"/>
                    <a:pt x="129" y="218"/>
                  </a:cubicBezTo>
                  <a:cubicBezTo>
                    <a:pt x="130" y="213"/>
                    <a:pt x="129" y="209"/>
                    <a:pt x="125" y="206"/>
                  </a:cubicBezTo>
                  <a:lnTo>
                    <a:pt x="72" y="163"/>
                  </a:lnTo>
                  <a:close/>
                  <a:moveTo>
                    <a:pt x="65" y="185"/>
                  </a:moveTo>
                  <a:cubicBezTo>
                    <a:pt x="88" y="203"/>
                    <a:pt x="88" y="203"/>
                    <a:pt x="88" y="203"/>
                  </a:cubicBezTo>
                  <a:cubicBezTo>
                    <a:pt x="42" y="203"/>
                    <a:pt x="42" y="203"/>
                    <a:pt x="42" y="203"/>
                  </a:cubicBezTo>
                  <a:lnTo>
                    <a:pt x="65" y="185"/>
                  </a:lnTo>
                  <a:close/>
                  <a:moveTo>
                    <a:pt x="97" y="278"/>
                  </a:moveTo>
                  <a:cubicBezTo>
                    <a:pt x="76" y="278"/>
                    <a:pt x="76" y="278"/>
                    <a:pt x="76" y="278"/>
                  </a:cubicBezTo>
                  <a:cubicBezTo>
                    <a:pt x="76" y="257"/>
                    <a:pt x="76" y="257"/>
                    <a:pt x="76" y="257"/>
                  </a:cubicBezTo>
                  <a:cubicBezTo>
                    <a:pt x="76" y="251"/>
                    <a:pt x="71" y="246"/>
                    <a:pt x="65" y="246"/>
                  </a:cubicBezTo>
                  <a:cubicBezTo>
                    <a:pt x="59" y="246"/>
                    <a:pt x="55" y="251"/>
                    <a:pt x="55" y="257"/>
                  </a:cubicBezTo>
                  <a:cubicBezTo>
                    <a:pt x="55" y="278"/>
                    <a:pt x="55" y="278"/>
                    <a:pt x="55" y="278"/>
                  </a:cubicBezTo>
                  <a:cubicBezTo>
                    <a:pt x="33" y="278"/>
                    <a:pt x="33" y="278"/>
                    <a:pt x="33" y="278"/>
                  </a:cubicBezTo>
                  <a:cubicBezTo>
                    <a:pt x="33" y="225"/>
                    <a:pt x="33" y="225"/>
                    <a:pt x="33" y="225"/>
                  </a:cubicBezTo>
                  <a:cubicBezTo>
                    <a:pt x="97" y="225"/>
                    <a:pt x="97" y="225"/>
                    <a:pt x="97" y="225"/>
                  </a:cubicBezTo>
                  <a:lnTo>
                    <a:pt x="97" y="278"/>
                  </a:lnTo>
                  <a:close/>
                  <a:moveTo>
                    <a:pt x="296" y="206"/>
                  </a:moveTo>
                  <a:cubicBezTo>
                    <a:pt x="243" y="163"/>
                    <a:pt x="243" y="163"/>
                    <a:pt x="243" y="163"/>
                  </a:cubicBezTo>
                  <a:cubicBezTo>
                    <a:pt x="239" y="160"/>
                    <a:pt x="233" y="160"/>
                    <a:pt x="229" y="163"/>
                  </a:cubicBezTo>
                  <a:cubicBezTo>
                    <a:pt x="176" y="206"/>
                    <a:pt x="176" y="206"/>
                    <a:pt x="176" y="206"/>
                  </a:cubicBezTo>
                  <a:cubicBezTo>
                    <a:pt x="172" y="209"/>
                    <a:pt x="171" y="213"/>
                    <a:pt x="173" y="218"/>
                  </a:cubicBezTo>
                  <a:cubicBezTo>
                    <a:pt x="174" y="222"/>
                    <a:pt x="178" y="225"/>
                    <a:pt x="183" y="225"/>
                  </a:cubicBezTo>
                  <a:cubicBezTo>
                    <a:pt x="183" y="289"/>
                    <a:pt x="183" y="289"/>
                    <a:pt x="183" y="289"/>
                  </a:cubicBezTo>
                  <a:cubicBezTo>
                    <a:pt x="183" y="295"/>
                    <a:pt x="187" y="299"/>
                    <a:pt x="193" y="299"/>
                  </a:cubicBezTo>
                  <a:cubicBezTo>
                    <a:pt x="279" y="299"/>
                    <a:pt x="279" y="299"/>
                    <a:pt x="279" y="299"/>
                  </a:cubicBezTo>
                  <a:cubicBezTo>
                    <a:pt x="285" y="299"/>
                    <a:pt x="289" y="295"/>
                    <a:pt x="289" y="289"/>
                  </a:cubicBezTo>
                  <a:cubicBezTo>
                    <a:pt x="289" y="225"/>
                    <a:pt x="289" y="225"/>
                    <a:pt x="289" y="225"/>
                  </a:cubicBezTo>
                  <a:cubicBezTo>
                    <a:pt x="294" y="225"/>
                    <a:pt x="298" y="222"/>
                    <a:pt x="299" y="218"/>
                  </a:cubicBezTo>
                  <a:cubicBezTo>
                    <a:pt x="301" y="213"/>
                    <a:pt x="300" y="209"/>
                    <a:pt x="296" y="206"/>
                  </a:cubicBezTo>
                  <a:close/>
                  <a:moveTo>
                    <a:pt x="236" y="185"/>
                  </a:moveTo>
                  <a:cubicBezTo>
                    <a:pt x="259" y="203"/>
                    <a:pt x="259" y="203"/>
                    <a:pt x="259" y="203"/>
                  </a:cubicBezTo>
                  <a:cubicBezTo>
                    <a:pt x="213" y="203"/>
                    <a:pt x="213" y="203"/>
                    <a:pt x="213" y="203"/>
                  </a:cubicBezTo>
                  <a:lnTo>
                    <a:pt x="236" y="185"/>
                  </a:lnTo>
                  <a:close/>
                  <a:moveTo>
                    <a:pt x="268" y="278"/>
                  </a:moveTo>
                  <a:cubicBezTo>
                    <a:pt x="247" y="278"/>
                    <a:pt x="247" y="278"/>
                    <a:pt x="247" y="278"/>
                  </a:cubicBezTo>
                  <a:cubicBezTo>
                    <a:pt x="247" y="257"/>
                    <a:pt x="247" y="257"/>
                    <a:pt x="247" y="257"/>
                  </a:cubicBezTo>
                  <a:cubicBezTo>
                    <a:pt x="247" y="251"/>
                    <a:pt x="242" y="246"/>
                    <a:pt x="236" y="246"/>
                  </a:cubicBezTo>
                  <a:cubicBezTo>
                    <a:pt x="230" y="246"/>
                    <a:pt x="225" y="251"/>
                    <a:pt x="225" y="257"/>
                  </a:cubicBezTo>
                  <a:cubicBezTo>
                    <a:pt x="225" y="278"/>
                    <a:pt x="225" y="278"/>
                    <a:pt x="225" y="278"/>
                  </a:cubicBezTo>
                  <a:cubicBezTo>
                    <a:pt x="204" y="278"/>
                    <a:pt x="204" y="278"/>
                    <a:pt x="204" y="278"/>
                  </a:cubicBezTo>
                  <a:cubicBezTo>
                    <a:pt x="204" y="225"/>
                    <a:pt x="204" y="225"/>
                    <a:pt x="204" y="225"/>
                  </a:cubicBezTo>
                  <a:cubicBezTo>
                    <a:pt x="268" y="225"/>
                    <a:pt x="268" y="225"/>
                    <a:pt x="268" y="225"/>
                  </a:cubicBezTo>
                  <a:lnTo>
                    <a:pt x="268" y="278"/>
                  </a:lnTo>
                  <a:close/>
                  <a:moveTo>
                    <a:pt x="204" y="129"/>
                  </a:moveTo>
                  <a:cubicBezTo>
                    <a:pt x="204" y="65"/>
                    <a:pt x="204" y="65"/>
                    <a:pt x="204" y="65"/>
                  </a:cubicBezTo>
                  <a:cubicBezTo>
                    <a:pt x="209" y="65"/>
                    <a:pt x="213" y="62"/>
                    <a:pt x="214" y="58"/>
                  </a:cubicBezTo>
                  <a:cubicBezTo>
                    <a:pt x="216" y="53"/>
                    <a:pt x="214" y="48"/>
                    <a:pt x="211" y="46"/>
                  </a:cubicBezTo>
                  <a:cubicBezTo>
                    <a:pt x="157" y="3"/>
                    <a:pt x="157" y="3"/>
                    <a:pt x="157" y="3"/>
                  </a:cubicBezTo>
                  <a:cubicBezTo>
                    <a:pt x="153" y="0"/>
                    <a:pt x="148" y="0"/>
                    <a:pt x="144" y="3"/>
                  </a:cubicBezTo>
                  <a:cubicBezTo>
                    <a:pt x="91" y="46"/>
                    <a:pt x="91" y="46"/>
                    <a:pt x="91" y="46"/>
                  </a:cubicBezTo>
                  <a:cubicBezTo>
                    <a:pt x="87" y="48"/>
                    <a:pt x="86" y="53"/>
                    <a:pt x="87" y="58"/>
                  </a:cubicBezTo>
                  <a:cubicBezTo>
                    <a:pt x="89" y="62"/>
                    <a:pt x="93" y="65"/>
                    <a:pt x="97" y="65"/>
                  </a:cubicBezTo>
                  <a:cubicBezTo>
                    <a:pt x="97" y="129"/>
                    <a:pt x="97" y="129"/>
                    <a:pt x="97" y="129"/>
                  </a:cubicBezTo>
                  <a:cubicBezTo>
                    <a:pt x="97" y="135"/>
                    <a:pt x="102" y="139"/>
                    <a:pt x="108" y="139"/>
                  </a:cubicBezTo>
                  <a:cubicBezTo>
                    <a:pt x="193" y="139"/>
                    <a:pt x="193" y="139"/>
                    <a:pt x="193" y="139"/>
                  </a:cubicBezTo>
                  <a:cubicBezTo>
                    <a:pt x="199" y="139"/>
                    <a:pt x="204" y="135"/>
                    <a:pt x="204" y="129"/>
                  </a:cubicBezTo>
                  <a:close/>
                  <a:moveTo>
                    <a:pt x="151" y="25"/>
                  </a:moveTo>
                  <a:cubicBezTo>
                    <a:pt x="174" y="43"/>
                    <a:pt x="174" y="43"/>
                    <a:pt x="174" y="43"/>
                  </a:cubicBezTo>
                  <a:cubicBezTo>
                    <a:pt x="128" y="43"/>
                    <a:pt x="128" y="43"/>
                    <a:pt x="128" y="43"/>
                  </a:cubicBezTo>
                  <a:lnTo>
                    <a:pt x="151" y="25"/>
                  </a:lnTo>
                  <a:close/>
                  <a:moveTo>
                    <a:pt x="183" y="118"/>
                  </a:moveTo>
                  <a:cubicBezTo>
                    <a:pt x="161" y="118"/>
                    <a:pt x="161" y="118"/>
                    <a:pt x="161" y="118"/>
                  </a:cubicBezTo>
                  <a:cubicBezTo>
                    <a:pt x="161" y="97"/>
                    <a:pt x="161" y="97"/>
                    <a:pt x="161" y="97"/>
                  </a:cubicBezTo>
                  <a:cubicBezTo>
                    <a:pt x="161" y="91"/>
                    <a:pt x="157" y="86"/>
                    <a:pt x="151" y="86"/>
                  </a:cubicBezTo>
                  <a:cubicBezTo>
                    <a:pt x="145" y="86"/>
                    <a:pt x="140" y="91"/>
                    <a:pt x="140" y="97"/>
                  </a:cubicBezTo>
                  <a:cubicBezTo>
                    <a:pt x="140" y="118"/>
                    <a:pt x="140" y="118"/>
                    <a:pt x="140" y="118"/>
                  </a:cubicBezTo>
                  <a:cubicBezTo>
                    <a:pt x="119" y="118"/>
                    <a:pt x="119" y="118"/>
                    <a:pt x="119" y="118"/>
                  </a:cubicBezTo>
                  <a:cubicBezTo>
                    <a:pt x="119" y="65"/>
                    <a:pt x="119" y="65"/>
                    <a:pt x="119" y="65"/>
                  </a:cubicBezTo>
                  <a:cubicBezTo>
                    <a:pt x="183" y="65"/>
                    <a:pt x="183" y="65"/>
                    <a:pt x="183" y="65"/>
                  </a:cubicBezTo>
                  <a:lnTo>
                    <a:pt x="183" y="1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44" name="Group 367">
            <a:extLst>
              <a:ext uri="{FF2B5EF4-FFF2-40B4-BE49-F238E27FC236}">
                <a16:creationId xmlns:a16="http://schemas.microsoft.com/office/drawing/2014/main" id="{61EC3B14-127B-B41B-5A5C-2B40316C8DDD}"/>
              </a:ext>
            </a:extLst>
          </p:cNvPr>
          <p:cNvGrpSpPr>
            <a:grpSpLocks noChangeAspect="1"/>
          </p:cNvGrpSpPr>
          <p:nvPr/>
        </p:nvGrpSpPr>
        <p:grpSpPr bwMode="auto">
          <a:xfrm>
            <a:off x="4498475" y="3234460"/>
            <a:ext cx="481318" cy="455507"/>
            <a:chOff x="4383" y="2091"/>
            <a:chExt cx="340" cy="341"/>
          </a:xfrm>
          <a:solidFill>
            <a:srgbClr val="1D998A"/>
          </a:solidFill>
        </p:grpSpPr>
        <p:sp>
          <p:nvSpPr>
            <p:cNvPr id="45" name="Freeform 262">
              <a:extLst>
                <a:ext uri="{FF2B5EF4-FFF2-40B4-BE49-F238E27FC236}">
                  <a16:creationId xmlns:a16="http://schemas.microsoft.com/office/drawing/2014/main" id="{3A4F6E62-1D7B-9DFB-69AA-1625C12881FF}"/>
                </a:ext>
              </a:extLst>
            </p:cNvPr>
            <p:cNvSpPr>
              <a:spLocks noEditPoints="1"/>
            </p:cNvSpPr>
            <p:nvPr/>
          </p:nvSpPr>
          <p:spPr bwMode="auto">
            <a:xfrm>
              <a:off x="4445" y="2169"/>
              <a:ext cx="200" cy="170"/>
            </a:xfrm>
            <a:custGeom>
              <a:avLst/>
              <a:gdLst>
                <a:gd name="T0" fmla="*/ 23 w 300"/>
                <a:gd name="T1" fmla="*/ 245 h 256"/>
                <a:gd name="T2" fmla="*/ 2 w 300"/>
                <a:gd name="T3" fmla="*/ 245 h 256"/>
                <a:gd name="T4" fmla="*/ 12 w 300"/>
                <a:gd name="T5" fmla="*/ 213 h 256"/>
                <a:gd name="T6" fmla="*/ 55 w 300"/>
                <a:gd name="T7" fmla="*/ 192 h 256"/>
                <a:gd name="T8" fmla="*/ 44 w 300"/>
                <a:gd name="T9" fmla="*/ 245 h 256"/>
                <a:gd name="T10" fmla="*/ 66 w 300"/>
                <a:gd name="T11" fmla="*/ 245 h 256"/>
                <a:gd name="T12" fmla="*/ 55 w 300"/>
                <a:gd name="T13" fmla="*/ 192 h 256"/>
                <a:gd name="T14" fmla="*/ 87 w 300"/>
                <a:gd name="T15" fmla="*/ 171 h 256"/>
                <a:gd name="T16" fmla="*/ 98 w 300"/>
                <a:gd name="T17" fmla="*/ 256 h 256"/>
                <a:gd name="T18" fmla="*/ 108 w 300"/>
                <a:gd name="T19" fmla="*/ 171 h 256"/>
                <a:gd name="T20" fmla="*/ 140 w 300"/>
                <a:gd name="T21" fmla="*/ 149 h 256"/>
                <a:gd name="T22" fmla="*/ 130 w 300"/>
                <a:gd name="T23" fmla="*/ 245 h 256"/>
                <a:gd name="T24" fmla="*/ 151 w 300"/>
                <a:gd name="T25" fmla="*/ 245 h 256"/>
                <a:gd name="T26" fmla="*/ 140 w 300"/>
                <a:gd name="T27" fmla="*/ 149 h 256"/>
                <a:gd name="T28" fmla="*/ 172 w 300"/>
                <a:gd name="T29" fmla="*/ 160 h 256"/>
                <a:gd name="T30" fmla="*/ 183 w 300"/>
                <a:gd name="T31" fmla="*/ 256 h 256"/>
                <a:gd name="T32" fmla="*/ 194 w 300"/>
                <a:gd name="T33" fmla="*/ 160 h 256"/>
                <a:gd name="T34" fmla="*/ 226 w 300"/>
                <a:gd name="T35" fmla="*/ 117 h 256"/>
                <a:gd name="T36" fmla="*/ 215 w 300"/>
                <a:gd name="T37" fmla="*/ 245 h 256"/>
                <a:gd name="T38" fmla="*/ 236 w 300"/>
                <a:gd name="T39" fmla="*/ 245 h 256"/>
                <a:gd name="T40" fmla="*/ 226 w 300"/>
                <a:gd name="T41" fmla="*/ 117 h 256"/>
                <a:gd name="T42" fmla="*/ 258 w 300"/>
                <a:gd name="T43" fmla="*/ 96 h 256"/>
                <a:gd name="T44" fmla="*/ 268 w 300"/>
                <a:gd name="T45" fmla="*/ 256 h 256"/>
                <a:gd name="T46" fmla="*/ 279 w 300"/>
                <a:gd name="T47" fmla="*/ 96 h 256"/>
                <a:gd name="T48" fmla="*/ 300 w 300"/>
                <a:gd name="T49" fmla="*/ 7 h 256"/>
                <a:gd name="T50" fmla="*/ 290 w 300"/>
                <a:gd name="T51" fmla="*/ 0 h 256"/>
                <a:gd name="T52" fmla="*/ 236 w 300"/>
                <a:gd name="T53" fmla="*/ 11 h 256"/>
                <a:gd name="T54" fmla="*/ 264 w 300"/>
                <a:gd name="T55" fmla="*/ 21 h 256"/>
                <a:gd name="T56" fmla="*/ 98 w 300"/>
                <a:gd name="T57" fmla="*/ 107 h 256"/>
                <a:gd name="T58" fmla="*/ 6 w 300"/>
                <a:gd name="T59" fmla="*/ 173 h 256"/>
                <a:gd name="T60" fmla="*/ 12 w 300"/>
                <a:gd name="T61" fmla="*/ 192 h 256"/>
                <a:gd name="T62" fmla="*/ 101 w 300"/>
                <a:gd name="T63" fmla="*/ 128 h 256"/>
                <a:gd name="T64" fmla="*/ 191 w 300"/>
                <a:gd name="T65" fmla="*/ 125 h 256"/>
                <a:gd name="T66" fmla="*/ 279 w 300"/>
                <a:gd name="T67" fmla="*/ 53 h 256"/>
                <a:gd name="T68" fmla="*/ 300 w 300"/>
                <a:gd name="T69" fmla="*/ 53 h 256"/>
                <a:gd name="T70" fmla="*/ 300 w 300"/>
                <a:gd name="T7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56">
                  <a:moveTo>
                    <a:pt x="23" y="224"/>
                  </a:moveTo>
                  <a:cubicBezTo>
                    <a:pt x="23" y="245"/>
                    <a:pt x="23" y="245"/>
                    <a:pt x="23" y="245"/>
                  </a:cubicBezTo>
                  <a:cubicBezTo>
                    <a:pt x="23" y="251"/>
                    <a:pt x="18" y="256"/>
                    <a:pt x="12" y="256"/>
                  </a:cubicBezTo>
                  <a:cubicBezTo>
                    <a:pt x="6" y="256"/>
                    <a:pt x="2" y="251"/>
                    <a:pt x="2" y="245"/>
                  </a:cubicBezTo>
                  <a:cubicBezTo>
                    <a:pt x="2" y="224"/>
                    <a:pt x="2" y="224"/>
                    <a:pt x="2" y="224"/>
                  </a:cubicBezTo>
                  <a:cubicBezTo>
                    <a:pt x="2" y="218"/>
                    <a:pt x="6" y="213"/>
                    <a:pt x="12" y="213"/>
                  </a:cubicBezTo>
                  <a:cubicBezTo>
                    <a:pt x="18" y="213"/>
                    <a:pt x="23" y="218"/>
                    <a:pt x="23" y="224"/>
                  </a:cubicBezTo>
                  <a:close/>
                  <a:moveTo>
                    <a:pt x="55" y="192"/>
                  </a:moveTo>
                  <a:cubicBezTo>
                    <a:pt x="49" y="192"/>
                    <a:pt x="44" y="197"/>
                    <a:pt x="44" y="203"/>
                  </a:cubicBezTo>
                  <a:cubicBezTo>
                    <a:pt x="44" y="245"/>
                    <a:pt x="44" y="245"/>
                    <a:pt x="44" y="245"/>
                  </a:cubicBezTo>
                  <a:cubicBezTo>
                    <a:pt x="44" y="251"/>
                    <a:pt x="49" y="256"/>
                    <a:pt x="55" y="256"/>
                  </a:cubicBezTo>
                  <a:cubicBezTo>
                    <a:pt x="61" y="256"/>
                    <a:pt x="66" y="251"/>
                    <a:pt x="66" y="245"/>
                  </a:cubicBezTo>
                  <a:cubicBezTo>
                    <a:pt x="66" y="203"/>
                    <a:pt x="66" y="203"/>
                    <a:pt x="66" y="203"/>
                  </a:cubicBezTo>
                  <a:cubicBezTo>
                    <a:pt x="66" y="197"/>
                    <a:pt x="61" y="192"/>
                    <a:pt x="55" y="192"/>
                  </a:cubicBezTo>
                  <a:close/>
                  <a:moveTo>
                    <a:pt x="98" y="160"/>
                  </a:moveTo>
                  <a:cubicBezTo>
                    <a:pt x="92" y="160"/>
                    <a:pt x="87" y="165"/>
                    <a:pt x="87" y="171"/>
                  </a:cubicBezTo>
                  <a:cubicBezTo>
                    <a:pt x="87" y="245"/>
                    <a:pt x="87" y="245"/>
                    <a:pt x="87" y="245"/>
                  </a:cubicBezTo>
                  <a:cubicBezTo>
                    <a:pt x="87" y="251"/>
                    <a:pt x="92" y="256"/>
                    <a:pt x="98" y="256"/>
                  </a:cubicBezTo>
                  <a:cubicBezTo>
                    <a:pt x="104" y="256"/>
                    <a:pt x="108" y="251"/>
                    <a:pt x="108" y="245"/>
                  </a:cubicBezTo>
                  <a:cubicBezTo>
                    <a:pt x="108" y="171"/>
                    <a:pt x="108" y="171"/>
                    <a:pt x="108" y="171"/>
                  </a:cubicBezTo>
                  <a:cubicBezTo>
                    <a:pt x="108" y="165"/>
                    <a:pt x="104" y="160"/>
                    <a:pt x="98" y="160"/>
                  </a:cubicBezTo>
                  <a:close/>
                  <a:moveTo>
                    <a:pt x="140" y="149"/>
                  </a:moveTo>
                  <a:cubicBezTo>
                    <a:pt x="134" y="149"/>
                    <a:pt x="130" y="154"/>
                    <a:pt x="130" y="160"/>
                  </a:cubicBezTo>
                  <a:cubicBezTo>
                    <a:pt x="130" y="245"/>
                    <a:pt x="130" y="245"/>
                    <a:pt x="130" y="245"/>
                  </a:cubicBezTo>
                  <a:cubicBezTo>
                    <a:pt x="130" y="251"/>
                    <a:pt x="134" y="256"/>
                    <a:pt x="140" y="256"/>
                  </a:cubicBezTo>
                  <a:cubicBezTo>
                    <a:pt x="146" y="256"/>
                    <a:pt x="151" y="251"/>
                    <a:pt x="151" y="245"/>
                  </a:cubicBezTo>
                  <a:cubicBezTo>
                    <a:pt x="151" y="160"/>
                    <a:pt x="151" y="160"/>
                    <a:pt x="151" y="160"/>
                  </a:cubicBezTo>
                  <a:cubicBezTo>
                    <a:pt x="151" y="154"/>
                    <a:pt x="146" y="149"/>
                    <a:pt x="140" y="149"/>
                  </a:cubicBezTo>
                  <a:close/>
                  <a:moveTo>
                    <a:pt x="183" y="149"/>
                  </a:moveTo>
                  <a:cubicBezTo>
                    <a:pt x="177" y="149"/>
                    <a:pt x="172" y="154"/>
                    <a:pt x="172" y="160"/>
                  </a:cubicBezTo>
                  <a:cubicBezTo>
                    <a:pt x="172" y="245"/>
                    <a:pt x="172" y="245"/>
                    <a:pt x="172" y="245"/>
                  </a:cubicBezTo>
                  <a:cubicBezTo>
                    <a:pt x="172" y="251"/>
                    <a:pt x="177" y="256"/>
                    <a:pt x="183" y="256"/>
                  </a:cubicBezTo>
                  <a:cubicBezTo>
                    <a:pt x="189" y="256"/>
                    <a:pt x="194" y="251"/>
                    <a:pt x="194" y="245"/>
                  </a:cubicBezTo>
                  <a:cubicBezTo>
                    <a:pt x="194" y="160"/>
                    <a:pt x="194" y="160"/>
                    <a:pt x="194" y="160"/>
                  </a:cubicBezTo>
                  <a:cubicBezTo>
                    <a:pt x="194" y="154"/>
                    <a:pt x="189" y="149"/>
                    <a:pt x="183" y="149"/>
                  </a:cubicBezTo>
                  <a:close/>
                  <a:moveTo>
                    <a:pt x="226" y="117"/>
                  </a:moveTo>
                  <a:cubicBezTo>
                    <a:pt x="220" y="117"/>
                    <a:pt x="215" y="122"/>
                    <a:pt x="215" y="128"/>
                  </a:cubicBezTo>
                  <a:cubicBezTo>
                    <a:pt x="215" y="245"/>
                    <a:pt x="215" y="245"/>
                    <a:pt x="215" y="245"/>
                  </a:cubicBezTo>
                  <a:cubicBezTo>
                    <a:pt x="215" y="251"/>
                    <a:pt x="220" y="256"/>
                    <a:pt x="226" y="256"/>
                  </a:cubicBezTo>
                  <a:cubicBezTo>
                    <a:pt x="232" y="256"/>
                    <a:pt x="236" y="251"/>
                    <a:pt x="236" y="245"/>
                  </a:cubicBezTo>
                  <a:cubicBezTo>
                    <a:pt x="236" y="128"/>
                    <a:pt x="236" y="128"/>
                    <a:pt x="236" y="128"/>
                  </a:cubicBezTo>
                  <a:cubicBezTo>
                    <a:pt x="236" y="122"/>
                    <a:pt x="232" y="117"/>
                    <a:pt x="226" y="117"/>
                  </a:cubicBezTo>
                  <a:close/>
                  <a:moveTo>
                    <a:pt x="268" y="85"/>
                  </a:moveTo>
                  <a:cubicBezTo>
                    <a:pt x="262" y="85"/>
                    <a:pt x="258" y="90"/>
                    <a:pt x="258" y="96"/>
                  </a:cubicBezTo>
                  <a:cubicBezTo>
                    <a:pt x="258" y="245"/>
                    <a:pt x="258" y="245"/>
                    <a:pt x="258" y="245"/>
                  </a:cubicBezTo>
                  <a:cubicBezTo>
                    <a:pt x="258" y="251"/>
                    <a:pt x="262" y="256"/>
                    <a:pt x="268" y="256"/>
                  </a:cubicBezTo>
                  <a:cubicBezTo>
                    <a:pt x="274" y="256"/>
                    <a:pt x="279" y="251"/>
                    <a:pt x="279" y="245"/>
                  </a:cubicBezTo>
                  <a:cubicBezTo>
                    <a:pt x="279" y="96"/>
                    <a:pt x="279" y="96"/>
                    <a:pt x="279" y="96"/>
                  </a:cubicBezTo>
                  <a:cubicBezTo>
                    <a:pt x="279" y="90"/>
                    <a:pt x="274" y="85"/>
                    <a:pt x="268" y="85"/>
                  </a:cubicBezTo>
                  <a:close/>
                  <a:moveTo>
                    <a:pt x="300" y="7"/>
                  </a:moveTo>
                  <a:cubicBezTo>
                    <a:pt x="298" y="4"/>
                    <a:pt x="296" y="2"/>
                    <a:pt x="294" y="1"/>
                  </a:cubicBezTo>
                  <a:cubicBezTo>
                    <a:pt x="292" y="0"/>
                    <a:pt x="291" y="0"/>
                    <a:pt x="290" y="0"/>
                  </a:cubicBezTo>
                  <a:cubicBezTo>
                    <a:pt x="247" y="0"/>
                    <a:pt x="247" y="0"/>
                    <a:pt x="247" y="0"/>
                  </a:cubicBezTo>
                  <a:cubicBezTo>
                    <a:pt x="241" y="0"/>
                    <a:pt x="236" y="5"/>
                    <a:pt x="236" y="11"/>
                  </a:cubicBezTo>
                  <a:cubicBezTo>
                    <a:pt x="236" y="17"/>
                    <a:pt x="241" y="21"/>
                    <a:pt x="247" y="21"/>
                  </a:cubicBezTo>
                  <a:cubicBezTo>
                    <a:pt x="264" y="21"/>
                    <a:pt x="264" y="21"/>
                    <a:pt x="264" y="21"/>
                  </a:cubicBezTo>
                  <a:cubicBezTo>
                    <a:pt x="179" y="107"/>
                    <a:pt x="179" y="107"/>
                    <a:pt x="179" y="107"/>
                  </a:cubicBezTo>
                  <a:cubicBezTo>
                    <a:pt x="98" y="107"/>
                    <a:pt x="98" y="107"/>
                    <a:pt x="98" y="107"/>
                  </a:cubicBezTo>
                  <a:cubicBezTo>
                    <a:pt x="95" y="107"/>
                    <a:pt x="93" y="107"/>
                    <a:pt x="91" y="109"/>
                  </a:cubicBezTo>
                  <a:cubicBezTo>
                    <a:pt x="6" y="173"/>
                    <a:pt x="6" y="173"/>
                    <a:pt x="6" y="173"/>
                  </a:cubicBezTo>
                  <a:cubicBezTo>
                    <a:pt x="1" y="176"/>
                    <a:pt x="0" y="183"/>
                    <a:pt x="4" y="188"/>
                  </a:cubicBezTo>
                  <a:cubicBezTo>
                    <a:pt x="6" y="191"/>
                    <a:pt x="9" y="192"/>
                    <a:pt x="12" y="192"/>
                  </a:cubicBezTo>
                  <a:cubicBezTo>
                    <a:pt x="15" y="192"/>
                    <a:pt x="17" y="191"/>
                    <a:pt x="19" y="190"/>
                  </a:cubicBezTo>
                  <a:cubicBezTo>
                    <a:pt x="101" y="128"/>
                    <a:pt x="101" y="128"/>
                    <a:pt x="101" y="128"/>
                  </a:cubicBezTo>
                  <a:cubicBezTo>
                    <a:pt x="183" y="128"/>
                    <a:pt x="183" y="128"/>
                    <a:pt x="183" y="128"/>
                  </a:cubicBezTo>
                  <a:cubicBezTo>
                    <a:pt x="186" y="128"/>
                    <a:pt x="189" y="127"/>
                    <a:pt x="191" y="125"/>
                  </a:cubicBezTo>
                  <a:cubicBezTo>
                    <a:pt x="279" y="36"/>
                    <a:pt x="279" y="36"/>
                    <a:pt x="279" y="36"/>
                  </a:cubicBezTo>
                  <a:cubicBezTo>
                    <a:pt x="279" y="53"/>
                    <a:pt x="279" y="53"/>
                    <a:pt x="279" y="53"/>
                  </a:cubicBezTo>
                  <a:cubicBezTo>
                    <a:pt x="279" y="59"/>
                    <a:pt x="284" y="64"/>
                    <a:pt x="290" y="64"/>
                  </a:cubicBezTo>
                  <a:cubicBezTo>
                    <a:pt x="296" y="64"/>
                    <a:pt x="300" y="59"/>
                    <a:pt x="300" y="53"/>
                  </a:cubicBezTo>
                  <a:cubicBezTo>
                    <a:pt x="300" y="11"/>
                    <a:pt x="300" y="11"/>
                    <a:pt x="300" y="11"/>
                  </a:cubicBezTo>
                  <a:cubicBezTo>
                    <a:pt x="300" y="9"/>
                    <a:pt x="300" y="8"/>
                    <a:pt x="300"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D999E"/>
                </a:solidFill>
              </a:endParaRPr>
            </a:p>
          </p:txBody>
        </p:sp>
        <p:sp>
          <p:nvSpPr>
            <p:cNvPr id="46" name="Freeform 263">
              <a:extLst>
                <a:ext uri="{FF2B5EF4-FFF2-40B4-BE49-F238E27FC236}">
                  <a16:creationId xmlns:a16="http://schemas.microsoft.com/office/drawing/2014/main" id="{5274CF50-398F-8BF4-241A-38749D6C139D}"/>
                </a:ext>
              </a:extLst>
            </p:cNvPr>
            <p:cNvSpPr>
              <a:spLocks noEditPoints="1"/>
            </p:cNvSpPr>
            <p:nvPr/>
          </p:nvSpPr>
          <p:spPr bwMode="auto">
            <a:xfrm>
              <a:off x="4383" y="209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D999E"/>
                </a:solidFill>
              </a:endParaRPr>
            </a:p>
          </p:txBody>
        </p:sp>
      </p:grpSp>
      <p:sp>
        <p:nvSpPr>
          <p:cNvPr id="7" name="Footer Placeholder 4">
            <a:extLst>
              <a:ext uri="{FF2B5EF4-FFF2-40B4-BE49-F238E27FC236}">
                <a16:creationId xmlns:a16="http://schemas.microsoft.com/office/drawing/2014/main" id="{945BAD46-32A3-37B0-DF30-C9A749B558A4}"/>
              </a:ext>
            </a:extLst>
          </p:cNvPr>
          <p:cNvSpPr txBox="1">
            <a:spLocks/>
          </p:cNvSpPr>
          <p:nvPr/>
        </p:nvSpPr>
        <p:spPr>
          <a:xfrm>
            <a:off x="470020" y="6398421"/>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grpSp>
        <p:nvGrpSpPr>
          <p:cNvPr id="6" name="Group 5">
            <a:extLst>
              <a:ext uri="{FF2B5EF4-FFF2-40B4-BE49-F238E27FC236}">
                <a16:creationId xmlns:a16="http://schemas.microsoft.com/office/drawing/2014/main" id="{7518BB8A-38D5-2186-7FCC-AA0F8D33072A}"/>
              </a:ext>
            </a:extLst>
          </p:cNvPr>
          <p:cNvGrpSpPr/>
          <p:nvPr/>
        </p:nvGrpSpPr>
        <p:grpSpPr>
          <a:xfrm>
            <a:off x="8397294" y="172504"/>
            <a:ext cx="3489461" cy="400769"/>
            <a:chOff x="8051657" y="172504"/>
            <a:chExt cx="3489461" cy="400769"/>
          </a:xfrm>
        </p:grpSpPr>
        <p:sp>
          <p:nvSpPr>
            <p:cNvPr id="9" name="AutoShape 12">
              <a:extLst>
                <a:ext uri="{FF2B5EF4-FFF2-40B4-BE49-F238E27FC236}">
                  <a16:creationId xmlns:a16="http://schemas.microsoft.com/office/drawing/2014/main" id="{F90F9B22-C7B6-D542-D893-AFF0BA0D9D44}"/>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0" name="AutoShape 13">
              <a:extLst>
                <a:ext uri="{FF2B5EF4-FFF2-40B4-BE49-F238E27FC236}">
                  <a16:creationId xmlns:a16="http://schemas.microsoft.com/office/drawing/2014/main" id="{F0694C02-3971-68C0-97BE-0D3F43E35221}"/>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6"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1" name="AutoShape 15">
              <a:extLst>
                <a:ext uri="{FF2B5EF4-FFF2-40B4-BE49-F238E27FC236}">
                  <a16:creationId xmlns:a16="http://schemas.microsoft.com/office/drawing/2014/main" id="{C0799ADE-AA94-0FCD-2206-4B9FC28370A2}"/>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7"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3" name="AutoShape 13">
              <a:extLst>
                <a:ext uri="{FF2B5EF4-FFF2-40B4-BE49-F238E27FC236}">
                  <a16:creationId xmlns:a16="http://schemas.microsoft.com/office/drawing/2014/main" id="{011181CF-062B-7368-E877-D13FE1835A91}"/>
                </a:ext>
              </a:extLst>
            </p:cNvPr>
            <p:cNvSpPr>
              <a:spLocks noChangeArrowheads="1"/>
            </p:cNvSpPr>
            <p:nvPr/>
          </p:nvSpPr>
          <p:spPr bwMode="gray">
            <a:xfrm>
              <a:off x="9711495" y="172821"/>
              <a:ext cx="997200"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solidFill>
                    <a:schemeClr val="bg1"/>
                  </a:solidFill>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How</a:t>
              </a:r>
              <a:r>
                <a:rPr kumimoji="0" lang="en-US" sz="1000" b="1" i="0" u="none" strike="noStrike" kern="0" cap="none" spc="0" normalizeH="0" baseline="0" noProof="0" dirty="0">
                  <a:ln>
                    <a:noFill/>
                  </a:ln>
                  <a:solidFill>
                    <a:schemeClr val="bg1"/>
                  </a:solidFill>
                  <a:effectLst/>
                  <a:uLnTx/>
                  <a:uFillTx/>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grpSp>
      <p:pic>
        <p:nvPicPr>
          <p:cNvPr id="25" name="Graphic 24" descr="Home with solid fill">
            <a:hlinkClick r:id="rId8" action="ppaction://hlinksldjump"/>
            <a:extLst>
              <a:ext uri="{FF2B5EF4-FFF2-40B4-BE49-F238E27FC236}">
                <a16:creationId xmlns:a16="http://schemas.microsoft.com/office/drawing/2014/main" id="{F3F8CCC7-D135-29F9-84DD-2231E6A00A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227498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FD66-47C4-A311-FED1-02B870BEE9AF}"/>
              </a:ext>
            </a:extLst>
          </p:cNvPr>
          <p:cNvSpPr>
            <a:spLocks noGrp="1"/>
          </p:cNvSpPr>
          <p:nvPr>
            <p:ph type="title"/>
          </p:nvPr>
        </p:nvSpPr>
        <p:spPr>
          <a:xfrm>
            <a:off x="479425" y="372269"/>
            <a:ext cx="6626769" cy="1035804"/>
          </a:xfrm>
        </p:spPr>
        <p:txBody>
          <a:bodyPr/>
          <a:lstStyle/>
          <a:p>
            <a:r>
              <a:rPr lang="en-US" sz="2600" dirty="0"/>
              <a:t>Step 1: Focus on </a:t>
            </a:r>
            <a:r>
              <a:rPr lang="en-US" sz="2600" b="1" dirty="0"/>
              <a:t>people</a:t>
            </a:r>
            <a:r>
              <a:rPr lang="en-US" sz="2600" dirty="0"/>
              <a:t> and the </a:t>
            </a:r>
            <a:r>
              <a:rPr lang="en-US" sz="2600" b="1" dirty="0"/>
              <a:t>places</a:t>
            </a:r>
            <a:r>
              <a:rPr lang="en-US" sz="2600" dirty="0"/>
              <a:t> where they live and work</a:t>
            </a:r>
            <a:endParaRPr lang="en-GB" sz="2600" dirty="0"/>
          </a:p>
        </p:txBody>
      </p:sp>
      <p:sp>
        <p:nvSpPr>
          <p:cNvPr id="4" name="Slide Number Placeholder 3">
            <a:extLst>
              <a:ext uri="{FF2B5EF4-FFF2-40B4-BE49-F238E27FC236}">
                <a16:creationId xmlns:a16="http://schemas.microsoft.com/office/drawing/2014/main" id="{E8C67180-C949-1AEA-1BC9-92C21115A4D7}"/>
              </a:ext>
            </a:extLst>
          </p:cNvPr>
          <p:cNvSpPr>
            <a:spLocks noGrp="1"/>
          </p:cNvSpPr>
          <p:nvPr>
            <p:ph type="sldNum" sz="quarter" idx="12"/>
          </p:nvPr>
        </p:nvSpPr>
        <p:spPr/>
        <p:txBody>
          <a:bodyPr/>
          <a:lstStyle/>
          <a:p>
            <a:fld id="{FD15E2C3-2FDC-5443-A5D7-CEF7C1191BA7}" type="slidenum">
              <a:rPr lang="en-GB" smtClean="0"/>
              <a:t>18</a:t>
            </a:fld>
            <a:endParaRPr lang="en-GB" dirty="0"/>
          </a:p>
        </p:txBody>
      </p:sp>
      <p:sp>
        <p:nvSpPr>
          <p:cNvPr id="7" name="TextBox 6">
            <a:extLst>
              <a:ext uri="{FF2B5EF4-FFF2-40B4-BE49-F238E27FC236}">
                <a16:creationId xmlns:a16="http://schemas.microsoft.com/office/drawing/2014/main" id="{A942FD70-0BDB-A759-181B-AF140586DE7C}"/>
              </a:ext>
            </a:extLst>
          </p:cNvPr>
          <p:cNvSpPr txBox="1"/>
          <p:nvPr/>
        </p:nvSpPr>
        <p:spPr>
          <a:xfrm>
            <a:off x="356135" y="1408577"/>
            <a:ext cx="10883992" cy="762196"/>
          </a:xfrm>
          <a:prstGeom prst="rect">
            <a:avLst/>
          </a:prstGeom>
          <a:noFill/>
        </p:spPr>
        <p:txBody>
          <a:bodyPr wrap="square" rtlCol="0">
            <a:spAutoFit/>
          </a:bodyPr>
          <a:lstStyle/>
          <a:p>
            <a:pPr>
              <a:lnSpc>
                <a:spcPct val="125000"/>
              </a:lnSpc>
            </a:pPr>
            <a:r>
              <a:rPr lang="en-US" sz="1200" dirty="0"/>
              <a:t>The starting point is a </a:t>
            </a:r>
            <a:r>
              <a:rPr lang="en-US" sz="1200" b="1" dirty="0"/>
              <a:t>real and sustained focus on the centrality of place and the people within</a:t>
            </a:r>
            <a:r>
              <a:rPr lang="en-US" sz="1200" dirty="0"/>
              <a:t>. Geographies may not always be co-terminus, but there will be shared places and populations that an ICS and CA collectively serve and/or represent. This one constant can bind the local focus and </a:t>
            </a:r>
            <a:r>
              <a:rPr lang="en-US" sz="1200" dirty="0" err="1"/>
              <a:t>prioritisation</a:t>
            </a:r>
            <a:r>
              <a:rPr lang="en-US" sz="1200" dirty="0"/>
              <a:t> and </a:t>
            </a:r>
            <a:r>
              <a:rPr lang="en-US" sz="1200" b="1" dirty="0"/>
              <a:t>unite an ambition, around which a compelling case for devolution to best support them can be made</a:t>
            </a:r>
            <a:r>
              <a:rPr lang="en-US" sz="1200" dirty="0"/>
              <a:t>. </a:t>
            </a:r>
            <a:endParaRPr lang="en-GB" sz="1200" dirty="0"/>
          </a:p>
        </p:txBody>
      </p:sp>
      <p:sp>
        <p:nvSpPr>
          <p:cNvPr id="10" name="Content Placeholder 2">
            <a:extLst>
              <a:ext uri="{FF2B5EF4-FFF2-40B4-BE49-F238E27FC236}">
                <a16:creationId xmlns:a16="http://schemas.microsoft.com/office/drawing/2014/main" id="{001A624D-C1A8-C04E-85F7-04CF451C9EC8}"/>
              </a:ext>
            </a:extLst>
          </p:cNvPr>
          <p:cNvSpPr txBox="1">
            <a:spLocks/>
          </p:cNvSpPr>
          <p:nvPr/>
        </p:nvSpPr>
        <p:spPr>
          <a:xfrm>
            <a:off x="479426" y="2249544"/>
            <a:ext cx="5540374" cy="3402887"/>
          </a:xfrm>
          <a:prstGeom prst="rect">
            <a:avLst/>
          </a:prstGeom>
        </p:spPr>
        <p:txBody>
          <a:bodyPr vert="horz" lIns="0" tIns="0" rIns="288000" bIns="0" rtlCol="0">
            <a:no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2000" dirty="0"/>
              <a:t>Key points</a:t>
            </a:r>
          </a:p>
          <a:p>
            <a:pPr marL="285750" indent="-285750">
              <a:spcBef>
                <a:spcPts val="0"/>
              </a:spcBef>
              <a:spcAft>
                <a:spcPts val="1200"/>
              </a:spcAft>
              <a:buFont typeface="Arial" panose="020B0604020202020204" pitchFamily="34" charset="0"/>
              <a:buChar char="•"/>
            </a:pPr>
            <a:r>
              <a:rPr lang="en-US" sz="1200" b="0" dirty="0"/>
              <a:t>There is a requirement to </a:t>
            </a:r>
            <a:r>
              <a:rPr lang="en-US" sz="1200" dirty="0"/>
              <a:t>better understand communities </a:t>
            </a:r>
            <a:r>
              <a:rPr lang="en-US" sz="1200" b="0" dirty="0"/>
              <a:t>and to focus work alongside place, people and partners, rather than from an </a:t>
            </a:r>
            <a:r>
              <a:rPr lang="en-US" sz="1200" b="0" dirty="0" err="1"/>
              <a:t>organisational</a:t>
            </a:r>
            <a:r>
              <a:rPr lang="en-US" sz="1200" b="0" dirty="0"/>
              <a:t> or sector perspective. In doing so, a </a:t>
            </a:r>
            <a:r>
              <a:rPr lang="en-US" sz="1200" dirty="0"/>
              <a:t>new sub-national approach to spatial issues </a:t>
            </a:r>
            <a:r>
              <a:rPr lang="en-US" sz="1200" b="0" dirty="0"/>
              <a:t>such as accountability, financing and regulation may emerge. </a:t>
            </a:r>
          </a:p>
          <a:p>
            <a:pPr marL="285750" indent="-285750">
              <a:spcBef>
                <a:spcPts val="0"/>
              </a:spcBef>
              <a:spcAft>
                <a:spcPts val="1200"/>
              </a:spcAft>
              <a:buFont typeface="Arial" panose="020B0604020202020204" pitchFamily="34" charset="0"/>
              <a:buChar char="•"/>
            </a:pPr>
            <a:r>
              <a:rPr lang="en-US" sz="1200" b="0" dirty="0"/>
              <a:t>Devolution can </a:t>
            </a:r>
            <a:r>
              <a:rPr lang="en-US" sz="1200" dirty="0"/>
              <a:t>clarify the roles and reach of individual partners</a:t>
            </a:r>
            <a:r>
              <a:rPr lang="en-US" sz="1200" b="0" dirty="0"/>
              <a:t>, including how ICSs and CAs can </a:t>
            </a:r>
            <a:r>
              <a:rPr lang="en-US" sz="1200" dirty="0"/>
              <a:t>add value to place-based partnerships</a:t>
            </a:r>
            <a:r>
              <a:rPr lang="en-US" sz="1200" b="0" dirty="0"/>
              <a:t>, and their contribution to building a long-term route-map for integrating public services and empowering citizens. It also can help understand </a:t>
            </a:r>
            <a:r>
              <a:rPr lang="en-US" sz="1200" dirty="0"/>
              <a:t>what more is needed </a:t>
            </a:r>
            <a:r>
              <a:rPr lang="en-US" sz="1200" b="0" dirty="0"/>
              <a:t>to accelerate local progress. </a:t>
            </a:r>
          </a:p>
          <a:p>
            <a:pPr marL="285750" indent="-285750">
              <a:spcBef>
                <a:spcPts val="0"/>
              </a:spcBef>
              <a:spcAft>
                <a:spcPts val="1200"/>
              </a:spcAft>
              <a:buFont typeface="Arial" panose="020B0604020202020204" pitchFamily="34" charset="0"/>
              <a:buChar char="•"/>
            </a:pPr>
            <a:r>
              <a:rPr lang="en-US" sz="1200" b="0" dirty="0"/>
              <a:t>There is a need to be </a:t>
            </a:r>
            <a:r>
              <a:rPr lang="en-US" sz="1200" dirty="0"/>
              <a:t>much smarter with the spatial understanding </a:t>
            </a:r>
            <a:r>
              <a:rPr lang="en-US" sz="1200" b="0" dirty="0"/>
              <a:t>of what can best be done at which level.</a:t>
            </a:r>
            <a:endParaRPr lang="en-GB" sz="1200" b="0" dirty="0"/>
          </a:p>
        </p:txBody>
      </p:sp>
      <p:pic>
        <p:nvPicPr>
          <p:cNvPr id="11" name="Graphic 53">
            <a:extLst>
              <a:ext uri="{FF2B5EF4-FFF2-40B4-BE49-F238E27FC236}">
                <a16:creationId xmlns:a16="http://schemas.microsoft.com/office/drawing/2014/main" id="{172F1BAC-5420-0EFC-003D-7E7772404F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sp>
        <p:nvSpPr>
          <p:cNvPr id="17" name="Footer Placeholder 4">
            <a:extLst>
              <a:ext uri="{FF2B5EF4-FFF2-40B4-BE49-F238E27FC236}">
                <a16:creationId xmlns:a16="http://schemas.microsoft.com/office/drawing/2014/main" id="{3890D4EC-1007-75B1-6A64-1000C77D5D81}"/>
              </a:ext>
            </a:extLst>
          </p:cNvPr>
          <p:cNvSpPr txBox="1">
            <a:spLocks/>
          </p:cNvSpPr>
          <p:nvPr/>
        </p:nvSpPr>
        <p:spPr>
          <a:xfrm>
            <a:off x="479425" y="6398421"/>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graphicFrame>
        <p:nvGraphicFramePr>
          <p:cNvPr id="3" name="Table 2">
            <a:extLst>
              <a:ext uri="{FF2B5EF4-FFF2-40B4-BE49-F238E27FC236}">
                <a16:creationId xmlns:a16="http://schemas.microsoft.com/office/drawing/2014/main" id="{30B0E835-4319-C920-ECE8-BEBE47CA9C79}"/>
              </a:ext>
            </a:extLst>
          </p:cNvPr>
          <p:cNvGraphicFramePr>
            <a:graphicFrameLocks noGrp="1"/>
          </p:cNvGraphicFramePr>
          <p:nvPr>
            <p:extLst>
              <p:ext uri="{D42A27DB-BD31-4B8C-83A1-F6EECF244321}">
                <p14:modId xmlns:p14="http://schemas.microsoft.com/office/powerpoint/2010/main" val="390048010"/>
              </p:ext>
            </p:extLst>
          </p:nvPr>
        </p:nvGraphicFramePr>
        <p:xfrm>
          <a:off x="5899027" y="2667169"/>
          <a:ext cx="5813548" cy="3134603"/>
        </p:xfrm>
        <a:graphic>
          <a:graphicData uri="http://schemas.openxmlformats.org/drawingml/2006/table">
            <a:tbl>
              <a:tblPr firstRow="1" bandRow="1">
                <a:tableStyleId>{5C22544A-7EE6-4342-B048-85BDC9FD1C3A}</a:tableStyleId>
              </a:tblPr>
              <a:tblGrid>
                <a:gridCol w="2906774">
                  <a:extLst>
                    <a:ext uri="{9D8B030D-6E8A-4147-A177-3AD203B41FA5}">
                      <a16:colId xmlns:a16="http://schemas.microsoft.com/office/drawing/2014/main" val="1736249262"/>
                    </a:ext>
                  </a:extLst>
                </a:gridCol>
                <a:gridCol w="2906774">
                  <a:extLst>
                    <a:ext uri="{9D8B030D-6E8A-4147-A177-3AD203B41FA5}">
                      <a16:colId xmlns:a16="http://schemas.microsoft.com/office/drawing/2014/main" val="4002259833"/>
                    </a:ext>
                  </a:extLst>
                </a:gridCol>
              </a:tblGrid>
              <a:tr h="412928">
                <a:tc>
                  <a:txBody>
                    <a:bodyPr/>
                    <a:lstStyle/>
                    <a:p>
                      <a:r>
                        <a:rPr lang="en-GB" sz="1600" dirty="0"/>
                        <a:t>People</a:t>
                      </a:r>
                    </a:p>
                  </a:txBody>
                  <a:tcPr/>
                </a:tc>
                <a:tc>
                  <a:txBody>
                    <a:bodyPr/>
                    <a:lstStyle/>
                    <a:p>
                      <a:r>
                        <a:rPr lang="en-GB" sz="1600" dirty="0"/>
                        <a:t>Place</a:t>
                      </a:r>
                    </a:p>
                  </a:txBody>
                  <a:tcPr/>
                </a:tc>
                <a:extLst>
                  <a:ext uri="{0D108BD9-81ED-4DB2-BD59-A6C34878D82A}">
                    <a16:rowId xmlns:a16="http://schemas.microsoft.com/office/drawing/2014/main" val="1967599437"/>
                  </a:ext>
                </a:extLst>
              </a:tr>
              <a:tr h="712725">
                <a:tc>
                  <a:txBody>
                    <a:bodyPr/>
                    <a:lstStyle/>
                    <a:p>
                      <a:pPr>
                        <a:lnSpc>
                          <a:spcPct val="125000"/>
                        </a:lnSpc>
                      </a:pPr>
                      <a:r>
                        <a:rPr lang="en-GB" sz="1200" dirty="0">
                          <a:solidFill>
                            <a:schemeClr val="tx1"/>
                          </a:solidFill>
                        </a:rPr>
                        <a:t>Focusing on getting the best outcomes for the shared communities you serve, rather than for  your own organisation or sector.</a:t>
                      </a:r>
                    </a:p>
                  </a:txBody>
                  <a:tcPr/>
                </a:tc>
                <a:tc>
                  <a:txBody>
                    <a:bodyPr/>
                    <a:lstStyle/>
                    <a:p>
                      <a:pPr>
                        <a:lnSpc>
                          <a:spcPct val="125000"/>
                        </a:lnSpc>
                      </a:pPr>
                      <a:r>
                        <a:rPr lang="en-GB" sz="1200" dirty="0">
                          <a:solidFill>
                            <a:schemeClr val="tx1"/>
                          </a:solidFill>
                        </a:rPr>
                        <a:t>Make place the starting point for all devolution discussions – it is meaningful to local people in ways that combined authorities and ICSs are often not. </a:t>
                      </a:r>
                    </a:p>
                  </a:txBody>
                  <a:tcPr/>
                </a:tc>
                <a:extLst>
                  <a:ext uri="{0D108BD9-81ED-4DB2-BD59-A6C34878D82A}">
                    <a16:rowId xmlns:a16="http://schemas.microsoft.com/office/drawing/2014/main" val="4156807332"/>
                  </a:ext>
                </a:extLst>
              </a:tr>
              <a:tr h="509089">
                <a:tc>
                  <a:txBody>
                    <a:bodyPr/>
                    <a:lstStyle/>
                    <a:p>
                      <a:pPr>
                        <a:lnSpc>
                          <a:spcPct val="125000"/>
                        </a:lnSpc>
                      </a:pPr>
                      <a:r>
                        <a:rPr lang="en-GB" sz="1200" dirty="0">
                          <a:solidFill>
                            <a:schemeClr val="tx1"/>
                          </a:solidFill>
                        </a:rPr>
                        <a:t>Ensure joint community engagement is purposeful, ongoing and acknowledges the diversity of perspectives.</a:t>
                      </a:r>
                    </a:p>
                  </a:txBody>
                  <a:tcPr/>
                </a:tc>
                <a:tc>
                  <a:txBody>
                    <a:bodyPr/>
                    <a:lstStyle/>
                    <a:p>
                      <a:pPr>
                        <a:lnSpc>
                          <a:spcPct val="125000"/>
                        </a:lnSpc>
                      </a:pPr>
                      <a:r>
                        <a:rPr lang="en-GB" sz="1200" dirty="0">
                          <a:solidFill>
                            <a:schemeClr val="tx1"/>
                          </a:solidFill>
                        </a:rPr>
                        <a:t>Develop place-based strategic approaches which commit local partners to joint policies and working. </a:t>
                      </a:r>
                    </a:p>
                  </a:txBody>
                  <a:tcPr/>
                </a:tc>
                <a:extLst>
                  <a:ext uri="{0D108BD9-81ED-4DB2-BD59-A6C34878D82A}">
                    <a16:rowId xmlns:a16="http://schemas.microsoft.com/office/drawing/2014/main" val="3701980563"/>
                  </a:ext>
                </a:extLst>
              </a:tr>
              <a:tr h="509089">
                <a:tc>
                  <a:txBody>
                    <a:bodyPr/>
                    <a:lstStyle/>
                    <a:p>
                      <a:pPr>
                        <a:lnSpc>
                          <a:spcPct val="125000"/>
                        </a:lnSpc>
                      </a:pPr>
                      <a:r>
                        <a:rPr lang="en-GB" sz="1200" dirty="0">
                          <a:solidFill>
                            <a:schemeClr val="tx1"/>
                          </a:solidFill>
                        </a:rPr>
                        <a:t>Build on what works for local people; adding value, revising and improving only where necessary. </a:t>
                      </a:r>
                    </a:p>
                  </a:txBody>
                  <a:tcPr/>
                </a:tc>
                <a:tc>
                  <a:txBody>
                    <a:bodyPr/>
                    <a:lstStyle/>
                    <a:p>
                      <a:pPr>
                        <a:lnSpc>
                          <a:spcPct val="125000"/>
                        </a:lnSpc>
                      </a:pPr>
                      <a:r>
                        <a:rPr lang="en-GB" sz="1200" dirty="0">
                          <a:solidFill>
                            <a:schemeClr val="tx1"/>
                          </a:solidFill>
                        </a:rPr>
                        <a:t>Be smarter with your spatial understanding and what you can collectively do, given subsidiarity is not linear. </a:t>
                      </a:r>
                    </a:p>
                  </a:txBody>
                  <a:tcPr/>
                </a:tc>
                <a:extLst>
                  <a:ext uri="{0D108BD9-81ED-4DB2-BD59-A6C34878D82A}">
                    <a16:rowId xmlns:a16="http://schemas.microsoft.com/office/drawing/2014/main" val="1829673653"/>
                  </a:ext>
                </a:extLst>
              </a:tr>
            </a:tbl>
          </a:graphicData>
        </a:graphic>
      </p:graphicFrame>
      <p:grpSp>
        <p:nvGrpSpPr>
          <p:cNvPr id="24" name="Group 23">
            <a:extLst>
              <a:ext uri="{FF2B5EF4-FFF2-40B4-BE49-F238E27FC236}">
                <a16:creationId xmlns:a16="http://schemas.microsoft.com/office/drawing/2014/main" id="{3EE40FC9-0247-9758-5530-963FC5508367}"/>
              </a:ext>
            </a:extLst>
          </p:cNvPr>
          <p:cNvGrpSpPr/>
          <p:nvPr/>
        </p:nvGrpSpPr>
        <p:grpSpPr>
          <a:xfrm>
            <a:off x="8397294" y="172504"/>
            <a:ext cx="3489461" cy="400769"/>
            <a:chOff x="8051657" y="172504"/>
            <a:chExt cx="3489461" cy="400769"/>
          </a:xfrm>
        </p:grpSpPr>
        <p:sp>
          <p:nvSpPr>
            <p:cNvPr id="26" name="AutoShape 12">
              <a:extLst>
                <a:ext uri="{FF2B5EF4-FFF2-40B4-BE49-F238E27FC236}">
                  <a16:creationId xmlns:a16="http://schemas.microsoft.com/office/drawing/2014/main" id="{557FB8D8-2A90-0C66-F430-301C26E64CF9}"/>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4"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7" name="AutoShape 13">
              <a:extLst>
                <a:ext uri="{FF2B5EF4-FFF2-40B4-BE49-F238E27FC236}">
                  <a16:creationId xmlns:a16="http://schemas.microsoft.com/office/drawing/2014/main" id="{E8494D13-2215-03B2-DDB9-076B7177EA80}"/>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8" name="AutoShape 15">
              <a:extLst>
                <a:ext uri="{FF2B5EF4-FFF2-40B4-BE49-F238E27FC236}">
                  <a16:creationId xmlns:a16="http://schemas.microsoft.com/office/drawing/2014/main" id="{8133E8FC-E0B8-1200-9F48-5BA6F8709109}"/>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6"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9" name="AutoShape 13">
              <a:extLst>
                <a:ext uri="{FF2B5EF4-FFF2-40B4-BE49-F238E27FC236}">
                  <a16:creationId xmlns:a16="http://schemas.microsoft.com/office/drawing/2014/main" id="{8B1F9DBE-4692-95FB-EA09-5EBBFDAFA933}"/>
                </a:ext>
              </a:extLst>
            </p:cNvPr>
            <p:cNvSpPr>
              <a:spLocks noChangeArrowheads="1"/>
            </p:cNvSpPr>
            <p:nvPr/>
          </p:nvSpPr>
          <p:spPr bwMode="gray">
            <a:xfrm>
              <a:off x="9711495" y="172821"/>
              <a:ext cx="997200"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solidFill>
                    <a:schemeClr val="bg1"/>
                  </a:solidFill>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How</a:t>
              </a:r>
              <a:r>
                <a:rPr kumimoji="0" lang="en-US" sz="1000" b="1" i="0" u="none" strike="noStrike" kern="0" cap="none" spc="0" normalizeH="0" baseline="0" noProof="0" dirty="0">
                  <a:ln>
                    <a:noFill/>
                  </a:ln>
                  <a:solidFill>
                    <a:schemeClr val="bg1"/>
                  </a:solidFill>
                  <a:effectLst/>
                  <a:uLnTx/>
                  <a:uFillTx/>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grpSp>
      <p:pic>
        <p:nvPicPr>
          <p:cNvPr id="5" name="Graphic 4" descr="Home with solid fill">
            <a:hlinkClick r:id="rId7" action="ppaction://hlinksldjump"/>
            <a:extLst>
              <a:ext uri="{FF2B5EF4-FFF2-40B4-BE49-F238E27FC236}">
                <a16:creationId xmlns:a16="http://schemas.microsoft.com/office/drawing/2014/main" id="{0D394F6A-3A23-310D-5B2F-D55D7C0A82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88662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FD66-47C4-A311-FED1-02B870BEE9AF}"/>
              </a:ext>
            </a:extLst>
          </p:cNvPr>
          <p:cNvSpPr>
            <a:spLocks noGrp="1"/>
          </p:cNvSpPr>
          <p:nvPr>
            <p:ph type="title"/>
          </p:nvPr>
        </p:nvSpPr>
        <p:spPr>
          <a:xfrm>
            <a:off x="479425" y="372269"/>
            <a:ext cx="6330678" cy="1035804"/>
          </a:xfrm>
        </p:spPr>
        <p:txBody>
          <a:bodyPr/>
          <a:lstStyle/>
          <a:p>
            <a:r>
              <a:rPr lang="en-US" sz="2600" dirty="0"/>
              <a:t>Step 1: Focus on </a:t>
            </a:r>
            <a:r>
              <a:rPr lang="en-US" sz="2600" b="1" dirty="0"/>
              <a:t>people</a:t>
            </a:r>
            <a:r>
              <a:rPr lang="en-US" sz="2600" dirty="0"/>
              <a:t> and the </a:t>
            </a:r>
            <a:r>
              <a:rPr lang="en-US" sz="2600" b="1" dirty="0"/>
              <a:t>places</a:t>
            </a:r>
            <a:r>
              <a:rPr lang="en-US" sz="2600" dirty="0"/>
              <a:t> where they live and work</a:t>
            </a:r>
            <a:endParaRPr lang="en-GB" sz="2600" dirty="0"/>
          </a:p>
        </p:txBody>
      </p:sp>
      <p:sp>
        <p:nvSpPr>
          <p:cNvPr id="4" name="Slide Number Placeholder 3">
            <a:extLst>
              <a:ext uri="{FF2B5EF4-FFF2-40B4-BE49-F238E27FC236}">
                <a16:creationId xmlns:a16="http://schemas.microsoft.com/office/drawing/2014/main" id="{E8C67180-C949-1AEA-1BC9-92C21115A4D7}"/>
              </a:ext>
            </a:extLst>
          </p:cNvPr>
          <p:cNvSpPr>
            <a:spLocks noGrp="1"/>
          </p:cNvSpPr>
          <p:nvPr>
            <p:ph type="sldNum" sz="quarter" idx="12"/>
          </p:nvPr>
        </p:nvSpPr>
        <p:spPr/>
        <p:txBody>
          <a:bodyPr/>
          <a:lstStyle/>
          <a:p>
            <a:fld id="{FD15E2C3-2FDC-5443-A5D7-CEF7C1191BA7}" type="slidenum">
              <a:rPr lang="en-GB" smtClean="0"/>
              <a:t>19</a:t>
            </a:fld>
            <a:endParaRPr lang="en-GB" dirty="0"/>
          </a:p>
        </p:txBody>
      </p:sp>
      <p:sp>
        <p:nvSpPr>
          <p:cNvPr id="10" name="Content Placeholder 2">
            <a:extLst>
              <a:ext uri="{FF2B5EF4-FFF2-40B4-BE49-F238E27FC236}">
                <a16:creationId xmlns:a16="http://schemas.microsoft.com/office/drawing/2014/main" id="{001A624D-C1A8-C04E-85F7-04CF451C9EC8}"/>
              </a:ext>
            </a:extLst>
          </p:cNvPr>
          <p:cNvSpPr txBox="1">
            <a:spLocks/>
          </p:cNvSpPr>
          <p:nvPr/>
        </p:nvSpPr>
        <p:spPr>
          <a:xfrm>
            <a:off x="472183" y="1626941"/>
            <a:ext cx="5540375" cy="3564000"/>
          </a:xfrm>
          <a:prstGeom prst="rect">
            <a:avLst/>
          </a:prstGeom>
        </p:spPr>
        <p:txBody>
          <a:bodyPr vert="horz" lIns="0" tIns="0" rIns="288000" bIns="0" rtlCol="0">
            <a:no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400" dirty="0"/>
              <a:t>People</a:t>
            </a:r>
          </a:p>
          <a:p>
            <a:pPr marL="285750" indent="-285750">
              <a:spcBef>
                <a:spcPts val="0"/>
              </a:spcBef>
              <a:spcAft>
                <a:spcPts val="1200"/>
              </a:spcAft>
              <a:buFont typeface="Arial" panose="020B0604020202020204" pitchFamily="34" charset="0"/>
              <a:buChar char="•"/>
            </a:pPr>
            <a:r>
              <a:rPr lang="en-US" sz="1200" b="0" dirty="0"/>
              <a:t>In the continued absence of a robust, </a:t>
            </a:r>
            <a:r>
              <a:rPr lang="en-US" sz="1200" b="0" dirty="0" err="1"/>
              <a:t>standardised</a:t>
            </a:r>
            <a:r>
              <a:rPr lang="en-US" sz="1200" b="0" dirty="0"/>
              <a:t> place approach to development or measurement, </a:t>
            </a:r>
            <a:r>
              <a:rPr lang="en-US" sz="1200" dirty="0"/>
              <a:t>a focus on shared local outcomes can anchor joint discussions around strategy, priorities and delivery,</a:t>
            </a:r>
            <a:r>
              <a:rPr lang="en-US" sz="1200" b="0" dirty="0"/>
              <a:t> and support constituent partners to be less protectionist.</a:t>
            </a:r>
          </a:p>
          <a:p>
            <a:pPr marL="285750" indent="-285750">
              <a:spcBef>
                <a:spcPts val="0"/>
              </a:spcBef>
              <a:spcAft>
                <a:spcPts val="1200"/>
              </a:spcAft>
              <a:buFont typeface="Arial" panose="020B0604020202020204" pitchFamily="34" charset="0"/>
              <a:buChar char="•"/>
            </a:pPr>
            <a:r>
              <a:rPr lang="en-US" sz="1200" b="0" dirty="0"/>
              <a:t>The new structures themselves can also suffer from a lack of public awareness. </a:t>
            </a:r>
            <a:r>
              <a:rPr lang="en-US" sz="1200" dirty="0"/>
              <a:t>Better engagement and a stronger focus on storytelling, including through local media, can help explain to populations what devolution and integrated care means for them</a:t>
            </a:r>
            <a:r>
              <a:rPr lang="en-US" sz="1200" b="0" dirty="0"/>
              <a:t>, bringing people on the journey and improving outcomes.</a:t>
            </a:r>
          </a:p>
          <a:p>
            <a:pPr marL="285750" indent="-285750">
              <a:spcBef>
                <a:spcPts val="0"/>
              </a:spcBef>
              <a:spcAft>
                <a:spcPts val="1200"/>
              </a:spcAft>
              <a:buFont typeface="Arial" panose="020B0604020202020204" pitchFamily="34" charset="0"/>
              <a:buChar char="•"/>
            </a:pPr>
            <a:r>
              <a:rPr lang="en-US" sz="1200" b="0" dirty="0"/>
              <a:t>There is </a:t>
            </a:r>
            <a:r>
              <a:rPr lang="en-US" sz="1200" dirty="0"/>
              <a:t>often a tendency when setting up new structures to ‘start again</a:t>
            </a:r>
            <a:r>
              <a:rPr lang="en-US" sz="1200" b="0" dirty="0"/>
              <a:t>’, overlooking what is already working well or simply requires support, readjustment or gradual evolution.</a:t>
            </a:r>
          </a:p>
        </p:txBody>
      </p:sp>
      <p:pic>
        <p:nvPicPr>
          <p:cNvPr id="11" name="Graphic 53">
            <a:extLst>
              <a:ext uri="{FF2B5EF4-FFF2-40B4-BE49-F238E27FC236}">
                <a16:creationId xmlns:a16="http://schemas.microsoft.com/office/drawing/2014/main" id="{172F1BAC-5420-0EFC-003D-7E7772404F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sp>
        <p:nvSpPr>
          <p:cNvPr id="17" name="Footer Placeholder 4">
            <a:extLst>
              <a:ext uri="{FF2B5EF4-FFF2-40B4-BE49-F238E27FC236}">
                <a16:creationId xmlns:a16="http://schemas.microsoft.com/office/drawing/2014/main" id="{3890D4EC-1007-75B1-6A64-1000C77D5D81}"/>
              </a:ext>
            </a:extLst>
          </p:cNvPr>
          <p:cNvSpPr txBox="1">
            <a:spLocks/>
          </p:cNvSpPr>
          <p:nvPr/>
        </p:nvSpPr>
        <p:spPr>
          <a:xfrm>
            <a:off x="479425" y="6376820"/>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sp>
        <p:nvSpPr>
          <p:cNvPr id="8" name="Content Placeholder 2">
            <a:extLst>
              <a:ext uri="{FF2B5EF4-FFF2-40B4-BE49-F238E27FC236}">
                <a16:creationId xmlns:a16="http://schemas.microsoft.com/office/drawing/2014/main" id="{9898A0CD-9E7A-796E-A4AA-8201A0CD15AA}"/>
              </a:ext>
            </a:extLst>
          </p:cNvPr>
          <p:cNvSpPr txBox="1">
            <a:spLocks/>
          </p:cNvSpPr>
          <p:nvPr/>
        </p:nvSpPr>
        <p:spPr>
          <a:xfrm>
            <a:off x="6139979" y="1626941"/>
            <a:ext cx="5839287" cy="2847177"/>
          </a:xfrm>
          <a:prstGeom prst="rect">
            <a:avLst/>
          </a:prstGeom>
        </p:spPr>
        <p:txBody>
          <a:bodyPr vert="horz" lIns="0" tIns="0" rIns="288000" bIns="0" rtlCol="0">
            <a:no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400" dirty="0"/>
              <a:t>Place</a:t>
            </a:r>
          </a:p>
          <a:p>
            <a:pPr marL="285750" indent="-285750">
              <a:spcBef>
                <a:spcPts val="0"/>
              </a:spcBef>
              <a:spcAft>
                <a:spcPts val="1200"/>
              </a:spcAft>
              <a:buFont typeface="Arial" panose="020B0604020202020204" pitchFamily="34" charset="0"/>
              <a:buChar char="•"/>
            </a:pPr>
            <a:r>
              <a:rPr lang="en-US" sz="1200" b="0" dirty="0"/>
              <a:t>Place is still where much of the actual delivery of public service provision happens and where integration, or the lack of it, is most noticeable to colleagues and communities. </a:t>
            </a:r>
            <a:r>
              <a:rPr lang="en-US" sz="1200" dirty="0"/>
              <a:t>The very principle, and test, of subsidiarity is place by default and this should underline all policies, decisions and delivery</a:t>
            </a:r>
            <a:r>
              <a:rPr lang="en-US" sz="1200" b="0" dirty="0"/>
              <a:t>.</a:t>
            </a:r>
          </a:p>
          <a:p>
            <a:pPr marL="285750" indent="-285750">
              <a:spcBef>
                <a:spcPts val="0"/>
              </a:spcBef>
              <a:spcAft>
                <a:spcPts val="1200"/>
              </a:spcAft>
              <a:buFont typeface="Arial" panose="020B0604020202020204" pitchFamily="34" charset="0"/>
              <a:buChar char="•"/>
            </a:pPr>
            <a:r>
              <a:rPr lang="en-US" sz="1200" b="0" dirty="0"/>
              <a:t>In some cases, places are building on anchor networks local partners have established, in others using missions-based approaches</a:t>
            </a:r>
            <a:r>
              <a:rPr lang="en-US" sz="1200" dirty="0"/>
              <a:t>. Integral to the success of these methods are innovative forms of community engagement and data through which to better understand each other and the locality.</a:t>
            </a:r>
          </a:p>
          <a:p>
            <a:pPr marL="285750" indent="-285750">
              <a:spcBef>
                <a:spcPts val="0"/>
              </a:spcBef>
              <a:spcAft>
                <a:spcPts val="1200"/>
              </a:spcAft>
              <a:buFont typeface="Arial" panose="020B0604020202020204" pitchFamily="34" charset="0"/>
              <a:buChar char="•"/>
            </a:pPr>
            <a:r>
              <a:rPr lang="en-US" sz="1200" b="0" dirty="0"/>
              <a:t>While some combined authorities are seeking legal responsibilities for public health this does not mean that a duty necessarily needs to be taken away from elsewhere. Combined and local authorities, public health directors and ICSs can concurrently, and successfully, hold related powers, but </a:t>
            </a:r>
            <a:r>
              <a:rPr lang="en-US" sz="1200" dirty="0"/>
              <a:t>it is important they understand the differing spatial values involved and agree how they will best use them. </a:t>
            </a:r>
            <a:endParaRPr lang="en-GB" sz="1200" dirty="0"/>
          </a:p>
        </p:txBody>
      </p:sp>
      <p:grpSp>
        <p:nvGrpSpPr>
          <p:cNvPr id="23" name="Group 22">
            <a:extLst>
              <a:ext uri="{FF2B5EF4-FFF2-40B4-BE49-F238E27FC236}">
                <a16:creationId xmlns:a16="http://schemas.microsoft.com/office/drawing/2014/main" id="{E943B0C0-52B0-17F3-871D-424CCF4E0B5B}"/>
              </a:ext>
            </a:extLst>
          </p:cNvPr>
          <p:cNvGrpSpPr/>
          <p:nvPr/>
        </p:nvGrpSpPr>
        <p:grpSpPr>
          <a:xfrm>
            <a:off x="8397294" y="172504"/>
            <a:ext cx="3489461" cy="400769"/>
            <a:chOff x="8051657" y="172504"/>
            <a:chExt cx="3489461" cy="400769"/>
          </a:xfrm>
        </p:grpSpPr>
        <p:sp>
          <p:nvSpPr>
            <p:cNvPr id="25" name="AutoShape 12">
              <a:extLst>
                <a:ext uri="{FF2B5EF4-FFF2-40B4-BE49-F238E27FC236}">
                  <a16:creationId xmlns:a16="http://schemas.microsoft.com/office/drawing/2014/main" id="{29231531-0B41-0D70-7EA7-27474328EE02}"/>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4"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6" name="AutoShape 13">
              <a:extLst>
                <a:ext uri="{FF2B5EF4-FFF2-40B4-BE49-F238E27FC236}">
                  <a16:creationId xmlns:a16="http://schemas.microsoft.com/office/drawing/2014/main" id="{C47252CF-F43B-153F-79BB-1A0EFFAADF73}"/>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7" name="AutoShape 15">
              <a:extLst>
                <a:ext uri="{FF2B5EF4-FFF2-40B4-BE49-F238E27FC236}">
                  <a16:creationId xmlns:a16="http://schemas.microsoft.com/office/drawing/2014/main" id="{AEADFE8A-58E8-078C-67D7-CD9C847B2316}"/>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6"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8" name="AutoShape 13">
              <a:extLst>
                <a:ext uri="{FF2B5EF4-FFF2-40B4-BE49-F238E27FC236}">
                  <a16:creationId xmlns:a16="http://schemas.microsoft.com/office/drawing/2014/main" id="{0411B094-ED8C-43F6-9DA2-675C3570BDED}"/>
                </a:ext>
              </a:extLst>
            </p:cNvPr>
            <p:cNvSpPr>
              <a:spLocks noChangeArrowheads="1"/>
            </p:cNvSpPr>
            <p:nvPr/>
          </p:nvSpPr>
          <p:spPr bwMode="gray">
            <a:xfrm>
              <a:off x="9711495" y="172821"/>
              <a:ext cx="997200"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solidFill>
                    <a:schemeClr val="bg1"/>
                  </a:solidFill>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How</a:t>
              </a:r>
              <a:r>
                <a:rPr kumimoji="0" lang="en-US" sz="1000" b="1" i="0" u="none" strike="noStrike" kern="0" cap="none" spc="0" normalizeH="0" baseline="0" noProof="0" dirty="0">
                  <a:ln>
                    <a:noFill/>
                  </a:ln>
                  <a:solidFill>
                    <a:schemeClr val="bg1"/>
                  </a:solidFill>
                  <a:effectLst/>
                  <a:uLnTx/>
                  <a:uFillTx/>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grpSp>
      <p:pic>
        <p:nvPicPr>
          <p:cNvPr id="5" name="Graphic 4" descr="Home with solid fill">
            <a:hlinkClick r:id="rId7" action="ppaction://hlinksldjump"/>
            <a:extLst>
              <a:ext uri="{FF2B5EF4-FFF2-40B4-BE49-F238E27FC236}">
                <a16:creationId xmlns:a16="http://schemas.microsoft.com/office/drawing/2014/main" id="{729BFEB5-21E9-3C97-11AD-755E22346D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194528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13599E-2CDA-08BF-DA1E-FA4C0E32D385}"/>
              </a:ext>
            </a:extLst>
          </p:cNvPr>
          <p:cNvSpPr>
            <a:spLocks noGrp="1"/>
          </p:cNvSpPr>
          <p:nvPr>
            <p:ph type="sldNum" sz="quarter" idx="12"/>
          </p:nvPr>
        </p:nvSpPr>
        <p:spPr/>
        <p:txBody>
          <a:bodyPr/>
          <a:lstStyle/>
          <a:p>
            <a:fld id="{FD15E2C3-2FDC-5443-A5D7-CEF7C1191BA7}" type="slidenum">
              <a:rPr lang="en-GB" smtClean="0"/>
              <a:t>2</a:t>
            </a:fld>
            <a:endParaRPr lang="en-GB" dirty="0"/>
          </a:p>
        </p:txBody>
      </p:sp>
      <p:sp>
        <p:nvSpPr>
          <p:cNvPr id="5" name="Footer Placeholder 4">
            <a:extLst>
              <a:ext uri="{FF2B5EF4-FFF2-40B4-BE49-F238E27FC236}">
                <a16:creationId xmlns:a16="http://schemas.microsoft.com/office/drawing/2014/main" id="{CF9DBCD4-3D6B-8641-4B03-361EFD568FD8}"/>
              </a:ext>
            </a:extLst>
          </p:cNvPr>
          <p:cNvSpPr>
            <a:spLocks noGrp="1"/>
          </p:cNvSpPr>
          <p:nvPr>
            <p:ph type="ftr" sz="quarter" idx="3"/>
          </p:nvPr>
        </p:nvSpPr>
        <p:spPr/>
        <p:txBody>
          <a:bodyPr/>
          <a:lstStyle/>
          <a:p>
            <a:pPr algn="l" fontAlgn="base"/>
            <a:r>
              <a:rPr lang="en-GB" sz="900" b="0" i="0">
                <a:solidFill>
                  <a:srgbClr val="1A1F3E"/>
                </a:solidFill>
                <a:effectLst/>
                <a:latin typeface="+mj-lt"/>
              </a:rPr>
              <a:t>Unlocking the NHS’s social and economic potential: creating a productive system</a:t>
            </a:r>
            <a:endParaRPr lang="en-GB" sz="900" b="0" i="0" dirty="0">
              <a:solidFill>
                <a:srgbClr val="1A1F3E"/>
              </a:solidFill>
              <a:effectLst/>
              <a:latin typeface="+mj-lt"/>
            </a:endParaRPr>
          </a:p>
        </p:txBody>
      </p:sp>
      <p:sp>
        <p:nvSpPr>
          <p:cNvPr id="32" name="Title 1">
            <a:extLst>
              <a:ext uri="{FF2B5EF4-FFF2-40B4-BE49-F238E27FC236}">
                <a16:creationId xmlns:a16="http://schemas.microsoft.com/office/drawing/2014/main" id="{248A7791-48A3-5F51-5072-33D687BFB513}"/>
              </a:ext>
            </a:extLst>
          </p:cNvPr>
          <p:cNvSpPr txBox="1">
            <a:spLocks/>
          </p:cNvSpPr>
          <p:nvPr/>
        </p:nvSpPr>
        <p:spPr>
          <a:xfrm>
            <a:off x="479425" y="382543"/>
            <a:ext cx="11233150" cy="10358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a:lstStyle>
          <a:p>
            <a:r>
              <a:rPr lang="en-GB" dirty="0"/>
              <a:t>Contents</a:t>
            </a:r>
          </a:p>
        </p:txBody>
      </p:sp>
      <p:sp>
        <p:nvSpPr>
          <p:cNvPr id="48" name="Rectangle 47">
            <a:extLst>
              <a:ext uri="{FF2B5EF4-FFF2-40B4-BE49-F238E27FC236}">
                <a16:creationId xmlns:a16="http://schemas.microsoft.com/office/drawing/2014/main" id="{38C630D3-939A-51C4-DF20-360799A59E9C}"/>
              </a:ext>
            </a:extLst>
          </p:cNvPr>
          <p:cNvSpPr/>
          <p:nvPr/>
        </p:nvSpPr>
        <p:spPr>
          <a:xfrm>
            <a:off x="242371" y="6055682"/>
            <a:ext cx="11600762" cy="236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205F23AA-50D3-7A6F-48A2-0EB475EDF5FD}"/>
              </a:ext>
            </a:extLst>
          </p:cNvPr>
          <p:cNvSpPr/>
          <p:nvPr/>
        </p:nvSpPr>
        <p:spPr>
          <a:xfrm>
            <a:off x="394771" y="6307585"/>
            <a:ext cx="6997547" cy="21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a:extLst>
              <a:ext uri="{FF2B5EF4-FFF2-40B4-BE49-F238E27FC236}">
                <a16:creationId xmlns:a16="http://schemas.microsoft.com/office/drawing/2014/main" id="{4E4D19DD-B7F5-9BFA-8F87-26B58345EE57}"/>
              </a:ext>
            </a:extLst>
          </p:cNvPr>
          <p:cNvGrpSpPr/>
          <p:nvPr/>
        </p:nvGrpSpPr>
        <p:grpSpPr>
          <a:xfrm>
            <a:off x="410787" y="5684429"/>
            <a:ext cx="9479823" cy="680061"/>
            <a:chOff x="550766" y="6243165"/>
            <a:chExt cx="9479823" cy="680061"/>
          </a:xfrm>
        </p:grpSpPr>
        <p:grpSp>
          <p:nvGrpSpPr>
            <p:cNvPr id="45" name="Group 44">
              <a:extLst>
                <a:ext uri="{FF2B5EF4-FFF2-40B4-BE49-F238E27FC236}">
                  <a16:creationId xmlns:a16="http://schemas.microsoft.com/office/drawing/2014/main" id="{1A2BE697-DF96-8B4F-A16A-4B76CF23B1D9}"/>
                </a:ext>
              </a:extLst>
            </p:cNvPr>
            <p:cNvGrpSpPr/>
            <p:nvPr/>
          </p:nvGrpSpPr>
          <p:grpSpPr>
            <a:xfrm>
              <a:off x="550766" y="6265878"/>
              <a:ext cx="9479823" cy="657348"/>
              <a:chOff x="1074335" y="1437702"/>
              <a:chExt cx="9479823" cy="657348"/>
            </a:xfrm>
          </p:grpSpPr>
          <p:sp>
            <p:nvSpPr>
              <p:cNvPr id="46" name="Rectangle: Rounded Corners 45">
                <a:extLst>
                  <a:ext uri="{FF2B5EF4-FFF2-40B4-BE49-F238E27FC236}">
                    <a16:creationId xmlns:a16="http://schemas.microsoft.com/office/drawing/2014/main" id="{FCFC3197-8AE8-1B71-2B30-38905901A90B}"/>
                  </a:ext>
                </a:extLst>
              </p:cNvPr>
              <p:cNvSpPr/>
              <p:nvPr/>
            </p:nvSpPr>
            <p:spPr>
              <a:xfrm>
                <a:off x="1074335" y="1437702"/>
                <a:ext cx="9479823" cy="3744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D46543A9-7830-0D08-F6C8-FDBA40EE1380}"/>
                  </a:ext>
                </a:extLst>
              </p:cNvPr>
              <p:cNvSpPr txBox="1"/>
              <p:nvPr/>
            </p:nvSpPr>
            <p:spPr>
              <a:xfrm>
                <a:off x="1074337" y="1448719"/>
                <a:ext cx="7822052" cy="646331"/>
              </a:xfrm>
              <a:prstGeom prst="rect">
                <a:avLst/>
              </a:prstGeom>
              <a:noFill/>
            </p:spPr>
            <p:txBody>
              <a:bodyPr wrap="square" rtlCol="0">
                <a:spAutoFit/>
              </a:bodyPr>
              <a:lstStyle/>
              <a:p>
                <a:r>
                  <a:rPr lang="en-US" dirty="0"/>
                  <a:t>Conclusion, final thoughts and further information					</a:t>
                </a:r>
                <a:endParaRPr lang="en-GB" dirty="0"/>
              </a:p>
            </p:txBody>
          </p:sp>
        </p:grpSp>
        <p:sp>
          <p:nvSpPr>
            <p:cNvPr id="50" name="TextBox 49">
              <a:extLst>
                <a:ext uri="{FF2B5EF4-FFF2-40B4-BE49-F238E27FC236}">
                  <a16:creationId xmlns:a16="http://schemas.microsoft.com/office/drawing/2014/main" id="{B0F5FF62-864F-A340-67EC-5D7C606B4C4B}"/>
                </a:ext>
              </a:extLst>
            </p:cNvPr>
            <p:cNvSpPr txBox="1"/>
            <p:nvPr/>
          </p:nvSpPr>
          <p:spPr>
            <a:xfrm>
              <a:off x="9589443" y="6243165"/>
              <a:ext cx="441146" cy="369332"/>
            </a:xfrm>
            <a:prstGeom prst="rect">
              <a:avLst/>
            </a:prstGeom>
            <a:noFill/>
          </p:spPr>
          <p:txBody>
            <a:bodyPr wrap="none" rtlCol="0">
              <a:spAutoFit/>
            </a:bodyPr>
            <a:lstStyle/>
            <a:p>
              <a:r>
                <a:rPr lang="en-US" dirty="0">
                  <a:hlinkClick r:id="rId2" action="ppaction://hlinksldjump"/>
                </a:rPr>
                <a:t>31</a:t>
              </a:r>
              <a:endParaRPr lang="en-GB" dirty="0"/>
            </a:p>
          </p:txBody>
        </p:sp>
      </p:grpSp>
      <p:grpSp>
        <p:nvGrpSpPr>
          <p:cNvPr id="27" name="Group 26">
            <a:extLst>
              <a:ext uri="{FF2B5EF4-FFF2-40B4-BE49-F238E27FC236}">
                <a16:creationId xmlns:a16="http://schemas.microsoft.com/office/drawing/2014/main" id="{584F9F12-A8AA-1365-367D-FDDF146B3529}"/>
              </a:ext>
            </a:extLst>
          </p:cNvPr>
          <p:cNvGrpSpPr/>
          <p:nvPr/>
        </p:nvGrpSpPr>
        <p:grpSpPr>
          <a:xfrm>
            <a:off x="376546" y="1142777"/>
            <a:ext cx="9925204" cy="3994032"/>
            <a:chOff x="461200" y="2042499"/>
            <a:chExt cx="9925204" cy="3994032"/>
          </a:xfrm>
        </p:grpSpPr>
        <p:grpSp>
          <p:nvGrpSpPr>
            <p:cNvPr id="9" name="Group 8">
              <a:extLst>
                <a:ext uri="{FF2B5EF4-FFF2-40B4-BE49-F238E27FC236}">
                  <a16:creationId xmlns:a16="http://schemas.microsoft.com/office/drawing/2014/main" id="{2669A09A-1E4E-08C5-DECD-F1050FB2A74F}"/>
                </a:ext>
              </a:extLst>
            </p:cNvPr>
            <p:cNvGrpSpPr/>
            <p:nvPr/>
          </p:nvGrpSpPr>
          <p:grpSpPr>
            <a:xfrm>
              <a:off x="461200" y="2042499"/>
              <a:ext cx="9925204" cy="398367"/>
              <a:chOff x="1028845" y="1437702"/>
              <a:chExt cx="9925204" cy="398367"/>
            </a:xfrm>
          </p:grpSpPr>
          <p:sp>
            <p:nvSpPr>
              <p:cNvPr id="10" name="Rectangle: Rounded Corners 9">
                <a:extLst>
                  <a:ext uri="{FF2B5EF4-FFF2-40B4-BE49-F238E27FC236}">
                    <a16:creationId xmlns:a16="http://schemas.microsoft.com/office/drawing/2014/main" id="{7716DAC8-D084-1AAD-BF04-4354D6E84DE4}"/>
                  </a:ext>
                </a:extLst>
              </p:cNvPr>
              <p:cNvSpPr/>
              <p:nvPr/>
            </p:nvSpPr>
            <p:spPr>
              <a:xfrm>
                <a:off x="1074335" y="1437702"/>
                <a:ext cx="9479823" cy="3744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87E8D88-0E93-29A6-45B6-B5BCDB330BD0}"/>
                  </a:ext>
                </a:extLst>
              </p:cNvPr>
              <p:cNvSpPr txBox="1"/>
              <p:nvPr/>
            </p:nvSpPr>
            <p:spPr>
              <a:xfrm>
                <a:off x="1028845" y="1466737"/>
                <a:ext cx="9925204" cy="369332"/>
              </a:xfrm>
              <a:prstGeom prst="rect">
                <a:avLst/>
              </a:prstGeom>
              <a:noFill/>
            </p:spPr>
            <p:txBody>
              <a:bodyPr wrap="square" rtlCol="0">
                <a:spAutoFit/>
              </a:bodyPr>
              <a:lstStyle/>
              <a:p>
                <a:r>
                  <a:rPr lang="en-US" dirty="0">
                    <a:solidFill>
                      <a:srgbClr val="121A3C"/>
                    </a:solidFill>
                  </a:rPr>
                  <a:t>Executive summary</a:t>
                </a:r>
                <a:r>
                  <a:rPr lang="en-US" dirty="0"/>
                  <a:t>								</a:t>
                </a:r>
                <a:r>
                  <a:rPr lang="en-US" dirty="0">
                    <a:hlinkClick r:id="rId3" action="ppaction://hlinksldjump"/>
                  </a:rPr>
                  <a:t>3</a:t>
                </a:r>
                <a:endParaRPr lang="en-GB" dirty="0"/>
              </a:p>
            </p:txBody>
          </p:sp>
        </p:grpSp>
        <p:grpSp>
          <p:nvGrpSpPr>
            <p:cNvPr id="15" name="Group 14">
              <a:extLst>
                <a:ext uri="{FF2B5EF4-FFF2-40B4-BE49-F238E27FC236}">
                  <a16:creationId xmlns:a16="http://schemas.microsoft.com/office/drawing/2014/main" id="{31EC4059-B9C0-95FC-8535-03FB88933B60}"/>
                </a:ext>
              </a:extLst>
            </p:cNvPr>
            <p:cNvGrpSpPr/>
            <p:nvPr/>
          </p:nvGrpSpPr>
          <p:grpSpPr>
            <a:xfrm>
              <a:off x="479425" y="3003138"/>
              <a:ext cx="9838140" cy="380349"/>
              <a:chOff x="1074335" y="1437702"/>
              <a:chExt cx="9838140" cy="380349"/>
            </a:xfrm>
          </p:grpSpPr>
          <p:sp>
            <p:nvSpPr>
              <p:cNvPr id="16" name="Rectangle: Rounded Corners 15">
                <a:extLst>
                  <a:ext uri="{FF2B5EF4-FFF2-40B4-BE49-F238E27FC236}">
                    <a16:creationId xmlns:a16="http://schemas.microsoft.com/office/drawing/2014/main" id="{CF5E4EA2-D296-6D02-23CB-BCF08EF7FC05}"/>
                  </a:ext>
                </a:extLst>
              </p:cNvPr>
              <p:cNvSpPr/>
              <p:nvPr/>
            </p:nvSpPr>
            <p:spPr>
              <a:xfrm>
                <a:off x="1074335" y="1437702"/>
                <a:ext cx="9479823" cy="3744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3C33B13-53D1-5FF0-C11D-C58FC8402AAE}"/>
                  </a:ext>
                </a:extLst>
              </p:cNvPr>
              <p:cNvSpPr txBox="1"/>
              <p:nvPr/>
            </p:nvSpPr>
            <p:spPr>
              <a:xfrm>
                <a:off x="1074336" y="1448719"/>
                <a:ext cx="9838139" cy="369332"/>
              </a:xfrm>
              <a:prstGeom prst="rect">
                <a:avLst/>
              </a:prstGeom>
              <a:noFill/>
            </p:spPr>
            <p:txBody>
              <a:bodyPr wrap="square" rtlCol="0">
                <a:spAutoFit/>
              </a:bodyPr>
              <a:lstStyle/>
              <a:p>
                <a:r>
                  <a:rPr lang="en-US" dirty="0"/>
                  <a:t>Our ambitions and purpose							</a:t>
                </a:r>
                <a:r>
                  <a:rPr lang="en-US" dirty="0">
                    <a:hlinkClick r:id="rId4" action="ppaction://hlinksldjump"/>
                  </a:rPr>
                  <a:t>5</a:t>
                </a:r>
                <a:endParaRPr lang="en-GB" dirty="0"/>
              </a:p>
            </p:txBody>
          </p:sp>
        </p:grpSp>
        <p:grpSp>
          <p:nvGrpSpPr>
            <p:cNvPr id="18" name="Group 17">
              <a:extLst>
                <a:ext uri="{FF2B5EF4-FFF2-40B4-BE49-F238E27FC236}">
                  <a16:creationId xmlns:a16="http://schemas.microsoft.com/office/drawing/2014/main" id="{1942F88C-76AD-F09E-C1A3-226D88F9FC2A}"/>
                </a:ext>
              </a:extLst>
            </p:cNvPr>
            <p:cNvGrpSpPr/>
            <p:nvPr/>
          </p:nvGrpSpPr>
          <p:grpSpPr>
            <a:xfrm>
              <a:off x="479425" y="3454850"/>
              <a:ext cx="9838140" cy="380349"/>
              <a:chOff x="1074335" y="1404651"/>
              <a:chExt cx="9838140" cy="380349"/>
            </a:xfrm>
          </p:grpSpPr>
          <p:sp>
            <p:nvSpPr>
              <p:cNvPr id="19" name="Rectangle: Rounded Corners 18">
                <a:extLst>
                  <a:ext uri="{FF2B5EF4-FFF2-40B4-BE49-F238E27FC236}">
                    <a16:creationId xmlns:a16="http://schemas.microsoft.com/office/drawing/2014/main" id="{A33C3CBD-684C-01FB-4C2A-A3FD78F0B250}"/>
                  </a:ext>
                </a:extLst>
              </p:cNvPr>
              <p:cNvSpPr/>
              <p:nvPr/>
            </p:nvSpPr>
            <p:spPr>
              <a:xfrm>
                <a:off x="1074335" y="1404651"/>
                <a:ext cx="9479823" cy="3744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8506CE2-F3E8-CF97-B4E1-46617BAFD73C}"/>
                  </a:ext>
                </a:extLst>
              </p:cNvPr>
              <p:cNvSpPr txBox="1"/>
              <p:nvPr/>
            </p:nvSpPr>
            <p:spPr>
              <a:xfrm>
                <a:off x="1074336" y="1415668"/>
                <a:ext cx="9838139" cy="369332"/>
              </a:xfrm>
              <a:prstGeom prst="rect">
                <a:avLst/>
              </a:prstGeom>
              <a:noFill/>
            </p:spPr>
            <p:txBody>
              <a:bodyPr wrap="square" rtlCol="0">
                <a:spAutoFit/>
              </a:bodyPr>
              <a:lstStyle/>
              <a:p>
                <a:r>
                  <a:rPr lang="en-US" dirty="0"/>
                  <a:t>What is English devolution and what does it mean to ICSs?				</a:t>
                </a:r>
                <a:r>
                  <a:rPr lang="en-US" dirty="0">
                    <a:hlinkClick r:id="rId5" action="ppaction://hlinksldjump"/>
                  </a:rPr>
                  <a:t>6</a:t>
                </a:r>
                <a:endParaRPr lang="en-GB" dirty="0"/>
              </a:p>
            </p:txBody>
          </p:sp>
        </p:grpSp>
        <p:grpSp>
          <p:nvGrpSpPr>
            <p:cNvPr id="25" name="Group 24">
              <a:extLst>
                <a:ext uri="{FF2B5EF4-FFF2-40B4-BE49-F238E27FC236}">
                  <a16:creationId xmlns:a16="http://schemas.microsoft.com/office/drawing/2014/main" id="{F1058FD4-34ED-A49F-6BC8-A4992F3512CA}"/>
                </a:ext>
              </a:extLst>
            </p:cNvPr>
            <p:cNvGrpSpPr/>
            <p:nvPr/>
          </p:nvGrpSpPr>
          <p:grpSpPr>
            <a:xfrm>
              <a:off x="495442" y="3931292"/>
              <a:ext cx="9479823" cy="668365"/>
              <a:chOff x="1074335" y="4279506"/>
              <a:chExt cx="9479823" cy="668365"/>
            </a:xfrm>
          </p:grpSpPr>
          <p:sp>
            <p:nvSpPr>
              <p:cNvPr id="22" name="Rectangle: Rounded Corners 21">
                <a:extLst>
                  <a:ext uri="{FF2B5EF4-FFF2-40B4-BE49-F238E27FC236}">
                    <a16:creationId xmlns:a16="http://schemas.microsoft.com/office/drawing/2014/main" id="{7F5A217B-BAD9-F343-9AA9-F11053FF75EF}"/>
                  </a:ext>
                </a:extLst>
              </p:cNvPr>
              <p:cNvSpPr/>
              <p:nvPr/>
            </p:nvSpPr>
            <p:spPr>
              <a:xfrm>
                <a:off x="1074335" y="4279506"/>
                <a:ext cx="9479823" cy="63202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1F79406-3CE6-5B3A-83A0-DFFFC312D8EA}"/>
                  </a:ext>
                </a:extLst>
              </p:cNvPr>
              <p:cNvSpPr txBox="1"/>
              <p:nvPr/>
            </p:nvSpPr>
            <p:spPr>
              <a:xfrm>
                <a:off x="1074336" y="4301540"/>
                <a:ext cx="8179833" cy="646331"/>
              </a:xfrm>
              <a:prstGeom prst="rect">
                <a:avLst/>
              </a:prstGeom>
              <a:noFill/>
            </p:spPr>
            <p:txBody>
              <a:bodyPr wrap="square" rtlCol="0">
                <a:spAutoFit/>
              </a:bodyPr>
              <a:lstStyle/>
              <a:p>
                <a:r>
                  <a:rPr kumimoji="0" lang="en-GB" sz="1800" b="0" i="0" u="none" strike="noStrike" kern="0" cap="none" spc="0" normalizeH="0" baseline="0" noProof="0" dirty="0">
                    <a:ln>
                      <a:noFill/>
                    </a:ln>
                    <a:effectLst/>
                    <a:uLnTx/>
                    <a:uFillTx/>
                    <a:latin typeface="+mj-lt"/>
                    <a:cs typeface="Arial" pitchFamily="34" charset="0"/>
                  </a:rPr>
                  <a:t>Why should </a:t>
                </a:r>
                <a:r>
                  <a:rPr lang="en-US" sz="1800" dirty="0"/>
                  <a:t>ICSs and combined authorities work together to jointly improve health and support economic prosperity?</a:t>
                </a:r>
                <a:r>
                  <a:rPr lang="en-GB" sz="1800" dirty="0"/>
                  <a:t> </a:t>
                </a:r>
                <a:endParaRPr lang="en-GB" dirty="0"/>
              </a:p>
            </p:txBody>
          </p:sp>
          <p:sp>
            <p:nvSpPr>
              <p:cNvPr id="24" name="TextBox 23">
                <a:extLst>
                  <a:ext uri="{FF2B5EF4-FFF2-40B4-BE49-F238E27FC236}">
                    <a16:creationId xmlns:a16="http://schemas.microsoft.com/office/drawing/2014/main" id="{41259A75-9E43-7741-0C9C-0FAFFE18466A}"/>
                  </a:ext>
                </a:extLst>
              </p:cNvPr>
              <p:cNvSpPr txBox="1"/>
              <p:nvPr/>
            </p:nvSpPr>
            <p:spPr>
              <a:xfrm>
                <a:off x="10113012" y="4280249"/>
                <a:ext cx="441146" cy="369332"/>
              </a:xfrm>
              <a:prstGeom prst="rect">
                <a:avLst/>
              </a:prstGeom>
              <a:noFill/>
            </p:spPr>
            <p:txBody>
              <a:bodyPr wrap="none" rtlCol="0">
                <a:spAutoFit/>
              </a:bodyPr>
              <a:lstStyle/>
              <a:p>
                <a:r>
                  <a:rPr lang="en-US" dirty="0">
                    <a:hlinkClick r:id="rId6" action="ppaction://hlinksldjump"/>
                  </a:rPr>
                  <a:t>12</a:t>
                </a:r>
                <a:endParaRPr lang="en-GB" dirty="0"/>
              </a:p>
            </p:txBody>
          </p:sp>
        </p:grpSp>
        <p:grpSp>
          <p:nvGrpSpPr>
            <p:cNvPr id="28" name="Group 27">
              <a:extLst>
                <a:ext uri="{FF2B5EF4-FFF2-40B4-BE49-F238E27FC236}">
                  <a16:creationId xmlns:a16="http://schemas.microsoft.com/office/drawing/2014/main" id="{12C1D5BB-4457-6659-CD91-4EF5B639FC92}"/>
                </a:ext>
              </a:extLst>
            </p:cNvPr>
            <p:cNvGrpSpPr/>
            <p:nvPr/>
          </p:nvGrpSpPr>
          <p:grpSpPr>
            <a:xfrm>
              <a:off x="516148" y="4660583"/>
              <a:ext cx="9479823" cy="657348"/>
              <a:chOff x="1074335" y="4297825"/>
              <a:chExt cx="9479823" cy="657348"/>
            </a:xfrm>
          </p:grpSpPr>
          <p:sp>
            <p:nvSpPr>
              <p:cNvPr id="29" name="Rectangle: Rounded Corners 28">
                <a:extLst>
                  <a:ext uri="{FF2B5EF4-FFF2-40B4-BE49-F238E27FC236}">
                    <a16:creationId xmlns:a16="http://schemas.microsoft.com/office/drawing/2014/main" id="{3134E5E5-E8E5-0945-3528-9D74F88FF21F}"/>
                  </a:ext>
                </a:extLst>
              </p:cNvPr>
              <p:cNvSpPr/>
              <p:nvPr/>
            </p:nvSpPr>
            <p:spPr>
              <a:xfrm>
                <a:off x="1074335" y="4297825"/>
                <a:ext cx="9479823" cy="6336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CBA7F1D4-51F7-D62F-BA29-C34D83C7C736}"/>
                  </a:ext>
                </a:extLst>
              </p:cNvPr>
              <p:cNvSpPr txBox="1"/>
              <p:nvPr/>
            </p:nvSpPr>
            <p:spPr>
              <a:xfrm>
                <a:off x="1074336" y="4308842"/>
                <a:ext cx="8179833" cy="646331"/>
              </a:xfrm>
              <a:prstGeom prst="rect">
                <a:avLst/>
              </a:prstGeom>
              <a:noFill/>
            </p:spPr>
            <p:txBody>
              <a:bodyPr wrap="square" rtlCol="0">
                <a:spAutoFit/>
              </a:bodyPr>
              <a:lstStyle/>
              <a:p>
                <a:r>
                  <a:rPr kumimoji="0" lang="en-US" sz="1800" b="0" i="0" u="none" strike="noStrike" kern="0" cap="none" spc="0" normalizeH="0" baseline="0" noProof="0" dirty="0">
                    <a:ln>
                      <a:noFill/>
                    </a:ln>
                    <a:effectLst/>
                    <a:uLnTx/>
                    <a:uFillTx/>
                    <a:latin typeface="+mj-lt"/>
                    <a:cs typeface="Arial" pitchFamily="34" charset="0"/>
                  </a:rPr>
                  <a:t>How can </a:t>
                </a:r>
                <a:r>
                  <a:rPr lang="en-US" kern="0" dirty="0">
                    <a:latin typeface="+mj-lt"/>
                    <a:cs typeface="Arial" pitchFamily="34" charset="0"/>
                  </a:rPr>
                  <a:t>ICSs and combined authorities </a:t>
                </a:r>
                <a:r>
                  <a:rPr lang="en-US" kern="0" dirty="0" err="1">
                    <a:latin typeface="+mj-lt"/>
                    <a:cs typeface="Arial" pitchFamily="34" charset="0"/>
                  </a:rPr>
                  <a:t>maximise</a:t>
                </a:r>
                <a:r>
                  <a:rPr lang="en-US" kern="0" dirty="0">
                    <a:latin typeface="+mj-lt"/>
                    <a:cs typeface="Arial" pitchFamily="34" charset="0"/>
                  </a:rPr>
                  <a:t> their collective impact for their shared populations?  </a:t>
                </a:r>
                <a:endParaRPr lang="en-GB" dirty="0"/>
              </a:p>
            </p:txBody>
          </p:sp>
          <p:sp>
            <p:nvSpPr>
              <p:cNvPr id="31" name="TextBox 30">
                <a:extLst>
                  <a:ext uri="{FF2B5EF4-FFF2-40B4-BE49-F238E27FC236}">
                    <a16:creationId xmlns:a16="http://schemas.microsoft.com/office/drawing/2014/main" id="{424ACD03-DE60-F709-EAD3-929D45686496}"/>
                  </a:ext>
                </a:extLst>
              </p:cNvPr>
              <p:cNvSpPr txBox="1"/>
              <p:nvPr/>
            </p:nvSpPr>
            <p:spPr>
              <a:xfrm>
                <a:off x="10113012" y="4319859"/>
                <a:ext cx="441146" cy="369332"/>
              </a:xfrm>
              <a:prstGeom prst="rect">
                <a:avLst/>
              </a:prstGeom>
              <a:noFill/>
            </p:spPr>
            <p:txBody>
              <a:bodyPr wrap="none" rtlCol="0">
                <a:spAutoFit/>
              </a:bodyPr>
              <a:lstStyle/>
              <a:p>
                <a:r>
                  <a:rPr lang="en-US" dirty="0">
                    <a:hlinkClick r:id="rId7" action="ppaction://hlinksldjump"/>
                  </a:rPr>
                  <a:t>14</a:t>
                </a:r>
                <a:endParaRPr lang="en-GB" dirty="0"/>
              </a:p>
            </p:txBody>
          </p:sp>
        </p:grpSp>
        <p:grpSp>
          <p:nvGrpSpPr>
            <p:cNvPr id="51" name="Group 50">
              <a:extLst>
                <a:ext uri="{FF2B5EF4-FFF2-40B4-BE49-F238E27FC236}">
                  <a16:creationId xmlns:a16="http://schemas.microsoft.com/office/drawing/2014/main" id="{17292944-C8DE-0273-E5BD-3328C24992C8}"/>
                </a:ext>
              </a:extLst>
            </p:cNvPr>
            <p:cNvGrpSpPr/>
            <p:nvPr/>
          </p:nvGrpSpPr>
          <p:grpSpPr>
            <a:xfrm>
              <a:off x="479426" y="2527828"/>
              <a:ext cx="9838140" cy="380349"/>
              <a:chOff x="1074335" y="1437702"/>
              <a:chExt cx="9838140" cy="380349"/>
            </a:xfrm>
          </p:grpSpPr>
          <p:sp>
            <p:nvSpPr>
              <p:cNvPr id="52" name="Rectangle: Rounded Corners 51">
                <a:extLst>
                  <a:ext uri="{FF2B5EF4-FFF2-40B4-BE49-F238E27FC236}">
                    <a16:creationId xmlns:a16="http://schemas.microsoft.com/office/drawing/2014/main" id="{93481709-F4DA-36D0-9AAC-B4FC6403F586}"/>
                  </a:ext>
                </a:extLst>
              </p:cNvPr>
              <p:cNvSpPr/>
              <p:nvPr/>
            </p:nvSpPr>
            <p:spPr>
              <a:xfrm>
                <a:off x="1074335" y="1437702"/>
                <a:ext cx="9479823" cy="3744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8FD547F2-4524-4D22-082F-80CE9FF6DB95}"/>
                  </a:ext>
                </a:extLst>
              </p:cNvPr>
              <p:cNvSpPr txBox="1"/>
              <p:nvPr/>
            </p:nvSpPr>
            <p:spPr>
              <a:xfrm>
                <a:off x="1074336" y="1448719"/>
                <a:ext cx="9838139" cy="369332"/>
              </a:xfrm>
              <a:prstGeom prst="rect">
                <a:avLst/>
              </a:prstGeom>
              <a:noFill/>
            </p:spPr>
            <p:txBody>
              <a:bodyPr wrap="square" rtlCol="0">
                <a:spAutoFit/>
              </a:bodyPr>
              <a:lstStyle/>
              <a:p>
                <a:r>
                  <a:rPr lang="en-US" dirty="0"/>
                  <a:t>Securing a broad understanding, agreeing a collective voice				</a:t>
                </a:r>
                <a:r>
                  <a:rPr lang="en-US" dirty="0">
                    <a:hlinkClick r:id="rId8" action="ppaction://hlinksldjump"/>
                  </a:rPr>
                  <a:t>4</a:t>
                </a:r>
                <a:endParaRPr lang="en-GB" dirty="0"/>
              </a:p>
            </p:txBody>
          </p:sp>
        </p:grpSp>
        <p:grpSp>
          <p:nvGrpSpPr>
            <p:cNvPr id="35" name="Group 34">
              <a:extLst>
                <a:ext uri="{FF2B5EF4-FFF2-40B4-BE49-F238E27FC236}">
                  <a16:creationId xmlns:a16="http://schemas.microsoft.com/office/drawing/2014/main" id="{5DDDBCF5-E93F-A02B-4F2F-060FDED2D370}"/>
                </a:ext>
              </a:extLst>
            </p:cNvPr>
            <p:cNvGrpSpPr/>
            <p:nvPr/>
          </p:nvGrpSpPr>
          <p:grpSpPr>
            <a:xfrm>
              <a:off x="516147" y="5379183"/>
              <a:ext cx="9479823" cy="657348"/>
              <a:chOff x="1074335" y="4264774"/>
              <a:chExt cx="9479823" cy="657348"/>
            </a:xfrm>
          </p:grpSpPr>
          <p:sp>
            <p:nvSpPr>
              <p:cNvPr id="36" name="Rectangle: Rounded Corners 35">
                <a:extLst>
                  <a:ext uri="{FF2B5EF4-FFF2-40B4-BE49-F238E27FC236}">
                    <a16:creationId xmlns:a16="http://schemas.microsoft.com/office/drawing/2014/main" id="{FBA76E03-4622-4F58-DC0B-AAAA5374332C}"/>
                  </a:ext>
                </a:extLst>
              </p:cNvPr>
              <p:cNvSpPr/>
              <p:nvPr/>
            </p:nvSpPr>
            <p:spPr>
              <a:xfrm>
                <a:off x="1074335" y="4264774"/>
                <a:ext cx="9479823" cy="6336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03F52769-458E-E371-EC9F-212C449E5683}"/>
                  </a:ext>
                </a:extLst>
              </p:cNvPr>
              <p:cNvSpPr txBox="1"/>
              <p:nvPr/>
            </p:nvSpPr>
            <p:spPr>
              <a:xfrm>
                <a:off x="1074336" y="4275791"/>
                <a:ext cx="8179833" cy="646331"/>
              </a:xfrm>
              <a:prstGeom prst="rect">
                <a:avLst/>
              </a:prstGeom>
              <a:noFill/>
            </p:spPr>
            <p:txBody>
              <a:bodyPr wrap="square" rtlCol="0">
                <a:spAutoFit/>
              </a:bodyPr>
              <a:lstStyle/>
              <a:p>
                <a:r>
                  <a:rPr kumimoji="0" lang="en-US" sz="1800" b="0" i="0" u="none" strike="noStrike" kern="0" cap="none" spc="0" normalizeH="0" baseline="0" noProof="0" dirty="0">
                    <a:ln>
                      <a:noFill/>
                    </a:ln>
                    <a:effectLst/>
                    <a:uLnTx/>
                    <a:uFillTx/>
                    <a:latin typeface="+mj-lt"/>
                    <a:cs typeface="Arial" pitchFamily="34" charset="0"/>
                  </a:rPr>
                  <a:t>What should the government do to support and accelerate the health and devolution agenda in the future?</a:t>
                </a:r>
                <a:endParaRPr lang="en-GB" dirty="0"/>
              </a:p>
            </p:txBody>
          </p:sp>
          <p:sp>
            <p:nvSpPr>
              <p:cNvPr id="38" name="TextBox 37">
                <a:extLst>
                  <a:ext uri="{FF2B5EF4-FFF2-40B4-BE49-F238E27FC236}">
                    <a16:creationId xmlns:a16="http://schemas.microsoft.com/office/drawing/2014/main" id="{000F1680-9276-7AFA-A5DC-8D2144629BD1}"/>
                  </a:ext>
                </a:extLst>
              </p:cNvPr>
              <p:cNvSpPr txBox="1"/>
              <p:nvPr/>
            </p:nvSpPr>
            <p:spPr>
              <a:xfrm>
                <a:off x="10113012" y="4308842"/>
                <a:ext cx="441146" cy="369332"/>
              </a:xfrm>
              <a:prstGeom prst="rect">
                <a:avLst/>
              </a:prstGeom>
              <a:noFill/>
            </p:spPr>
            <p:txBody>
              <a:bodyPr wrap="none" rtlCol="0">
                <a:spAutoFit/>
              </a:bodyPr>
              <a:lstStyle/>
              <a:p>
                <a:r>
                  <a:rPr lang="en-US" dirty="0">
                    <a:hlinkClick r:id="rId9" action="ppaction://hlinksldjump"/>
                  </a:rPr>
                  <a:t>26</a:t>
                </a:r>
                <a:endParaRPr lang="en-GB" dirty="0"/>
              </a:p>
            </p:txBody>
          </p:sp>
        </p:grpSp>
      </p:grpSp>
      <p:grpSp>
        <p:nvGrpSpPr>
          <p:cNvPr id="12" name="Group 11">
            <a:extLst>
              <a:ext uri="{FF2B5EF4-FFF2-40B4-BE49-F238E27FC236}">
                <a16:creationId xmlns:a16="http://schemas.microsoft.com/office/drawing/2014/main" id="{0BA52F1F-7F53-D1B4-15F3-5CCEE4AB81B9}"/>
              </a:ext>
            </a:extLst>
          </p:cNvPr>
          <p:cNvGrpSpPr/>
          <p:nvPr/>
        </p:nvGrpSpPr>
        <p:grpSpPr>
          <a:xfrm>
            <a:off x="422037" y="5192597"/>
            <a:ext cx="9479823" cy="403062"/>
            <a:chOff x="550766" y="6243165"/>
            <a:chExt cx="9479823" cy="403062"/>
          </a:xfrm>
        </p:grpSpPr>
        <p:grpSp>
          <p:nvGrpSpPr>
            <p:cNvPr id="13" name="Group 12">
              <a:extLst>
                <a:ext uri="{FF2B5EF4-FFF2-40B4-BE49-F238E27FC236}">
                  <a16:creationId xmlns:a16="http://schemas.microsoft.com/office/drawing/2014/main" id="{57CBC3DF-576E-B1DE-F401-A0F79109880B}"/>
                </a:ext>
              </a:extLst>
            </p:cNvPr>
            <p:cNvGrpSpPr/>
            <p:nvPr/>
          </p:nvGrpSpPr>
          <p:grpSpPr>
            <a:xfrm>
              <a:off x="550766" y="6265878"/>
              <a:ext cx="9479823" cy="380349"/>
              <a:chOff x="1074335" y="1437702"/>
              <a:chExt cx="9479823" cy="380349"/>
            </a:xfrm>
          </p:grpSpPr>
          <p:sp>
            <p:nvSpPr>
              <p:cNvPr id="21" name="Rectangle: Rounded Corners 20">
                <a:extLst>
                  <a:ext uri="{FF2B5EF4-FFF2-40B4-BE49-F238E27FC236}">
                    <a16:creationId xmlns:a16="http://schemas.microsoft.com/office/drawing/2014/main" id="{AA93D977-789C-F501-8C50-D5B301628A2A}"/>
                  </a:ext>
                </a:extLst>
              </p:cNvPr>
              <p:cNvSpPr/>
              <p:nvPr/>
            </p:nvSpPr>
            <p:spPr>
              <a:xfrm>
                <a:off x="1074335" y="1437702"/>
                <a:ext cx="9479823" cy="3744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DF47B3D-6450-5F39-41F7-00E0D1935A8E}"/>
                  </a:ext>
                </a:extLst>
              </p:cNvPr>
              <p:cNvSpPr txBox="1"/>
              <p:nvPr/>
            </p:nvSpPr>
            <p:spPr>
              <a:xfrm>
                <a:off x="1074337" y="1448719"/>
                <a:ext cx="7822052" cy="369332"/>
              </a:xfrm>
              <a:prstGeom prst="rect">
                <a:avLst/>
              </a:prstGeom>
              <a:noFill/>
            </p:spPr>
            <p:txBody>
              <a:bodyPr wrap="square" rtlCol="0">
                <a:spAutoFit/>
              </a:bodyPr>
              <a:lstStyle/>
              <a:p>
                <a:r>
                  <a:rPr lang="en-US" dirty="0"/>
                  <a:t>In their own words</a:t>
                </a:r>
                <a:endParaRPr lang="en-GB" dirty="0"/>
              </a:p>
            </p:txBody>
          </p:sp>
        </p:grpSp>
        <p:sp>
          <p:nvSpPr>
            <p:cNvPr id="14" name="TextBox 13">
              <a:extLst>
                <a:ext uri="{FF2B5EF4-FFF2-40B4-BE49-F238E27FC236}">
                  <a16:creationId xmlns:a16="http://schemas.microsoft.com/office/drawing/2014/main" id="{852370C7-00EB-EBD4-7050-2DC7478939A8}"/>
                </a:ext>
              </a:extLst>
            </p:cNvPr>
            <p:cNvSpPr txBox="1"/>
            <p:nvPr/>
          </p:nvSpPr>
          <p:spPr>
            <a:xfrm>
              <a:off x="9589443" y="6243165"/>
              <a:ext cx="441146" cy="369332"/>
            </a:xfrm>
            <a:prstGeom prst="rect">
              <a:avLst/>
            </a:prstGeom>
            <a:noFill/>
          </p:spPr>
          <p:txBody>
            <a:bodyPr wrap="none" rtlCol="0">
              <a:spAutoFit/>
            </a:bodyPr>
            <a:lstStyle/>
            <a:p>
              <a:r>
                <a:rPr lang="en-US" dirty="0">
                  <a:hlinkClick r:id="rId10" action="ppaction://hlinksldjump"/>
                </a:rPr>
                <a:t>28</a:t>
              </a:r>
              <a:endParaRPr lang="en-GB" dirty="0"/>
            </a:p>
          </p:txBody>
        </p:sp>
      </p:grpSp>
    </p:spTree>
    <p:extLst>
      <p:ext uri="{BB962C8B-B14F-4D97-AF65-F5344CB8AC3E}">
        <p14:creationId xmlns:p14="http://schemas.microsoft.com/office/powerpoint/2010/main" val="1890793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FD66-47C4-A311-FED1-02B870BEE9AF}"/>
              </a:ext>
            </a:extLst>
          </p:cNvPr>
          <p:cNvSpPr>
            <a:spLocks noGrp="1"/>
          </p:cNvSpPr>
          <p:nvPr>
            <p:ph type="title"/>
          </p:nvPr>
        </p:nvSpPr>
        <p:spPr>
          <a:xfrm>
            <a:off x="479425" y="372269"/>
            <a:ext cx="6365512" cy="1035804"/>
          </a:xfrm>
        </p:spPr>
        <p:txBody>
          <a:bodyPr/>
          <a:lstStyle/>
          <a:p>
            <a:r>
              <a:rPr lang="en-US" sz="2600" dirty="0"/>
              <a:t>Step 2: Support populations to </a:t>
            </a:r>
            <a:r>
              <a:rPr lang="en-US" sz="2600" b="1" dirty="0"/>
              <a:t>improve their own health</a:t>
            </a:r>
            <a:endParaRPr lang="en-GB" sz="2600" b="1" dirty="0"/>
          </a:p>
        </p:txBody>
      </p:sp>
      <p:sp>
        <p:nvSpPr>
          <p:cNvPr id="3" name="Content Placeholder 2">
            <a:extLst>
              <a:ext uri="{FF2B5EF4-FFF2-40B4-BE49-F238E27FC236}">
                <a16:creationId xmlns:a16="http://schemas.microsoft.com/office/drawing/2014/main" id="{B63E8CC7-F657-193B-FD9A-99268A6E8EBA}"/>
              </a:ext>
            </a:extLst>
          </p:cNvPr>
          <p:cNvSpPr>
            <a:spLocks noGrp="1"/>
          </p:cNvSpPr>
          <p:nvPr>
            <p:ph idx="1"/>
          </p:nvPr>
        </p:nvSpPr>
        <p:spPr>
          <a:xfrm>
            <a:off x="479425" y="2327791"/>
            <a:ext cx="5540375" cy="3564000"/>
          </a:xfrm>
        </p:spPr>
        <p:txBody>
          <a:bodyPr/>
          <a:lstStyle/>
          <a:p>
            <a:pPr>
              <a:spcBef>
                <a:spcPts val="0"/>
              </a:spcBef>
              <a:spcAft>
                <a:spcPts val="1200"/>
              </a:spcAft>
            </a:pPr>
            <a:r>
              <a:rPr lang="en-US" sz="2000" dirty="0"/>
              <a:t>Key points</a:t>
            </a:r>
          </a:p>
          <a:p>
            <a:pPr marL="285750" indent="-285750">
              <a:spcBef>
                <a:spcPts val="0"/>
              </a:spcBef>
              <a:spcAft>
                <a:spcPts val="1200"/>
              </a:spcAft>
              <a:buFont typeface="Arial" panose="020B0604020202020204" pitchFamily="34" charset="0"/>
              <a:buChar char="•"/>
            </a:pPr>
            <a:r>
              <a:rPr lang="en-US" sz="1200" b="0" dirty="0"/>
              <a:t>Emerging health and devolution </a:t>
            </a:r>
            <a:r>
              <a:rPr lang="en-US" sz="1200" dirty="0"/>
              <a:t>policy clearly face the same direction</a:t>
            </a:r>
            <a:r>
              <a:rPr lang="en-US" sz="1200" b="0" dirty="0"/>
              <a:t> – with prevention, population health and prosperity central to the collective aims and success.</a:t>
            </a:r>
          </a:p>
          <a:p>
            <a:pPr marL="285750" indent="-285750">
              <a:spcBef>
                <a:spcPts val="0"/>
              </a:spcBef>
              <a:spcAft>
                <a:spcPts val="1200"/>
              </a:spcAft>
              <a:buFont typeface="Arial" panose="020B0604020202020204" pitchFamily="34" charset="0"/>
              <a:buChar char="•"/>
            </a:pPr>
            <a:r>
              <a:rPr lang="en-US" sz="1200" b="0" dirty="0"/>
              <a:t>ICSs and CAs need to use their </a:t>
            </a:r>
            <a:r>
              <a:rPr lang="en-US" sz="1200" dirty="0"/>
              <a:t>existing collective powers, agency and resourcing more effectively</a:t>
            </a:r>
            <a:r>
              <a:rPr lang="en-US" sz="1200" b="0" dirty="0"/>
              <a:t>, pooling where appropriate, and focusing on common challenges – </a:t>
            </a:r>
            <a:r>
              <a:rPr lang="en-US" sz="1200" dirty="0"/>
              <a:t>not waiting for permission</a:t>
            </a:r>
            <a:r>
              <a:rPr lang="en-US" sz="1200" b="0" dirty="0"/>
              <a:t> from government or national agencies to stretch what they can already do.</a:t>
            </a:r>
          </a:p>
          <a:p>
            <a:pPr marL="285750" indent="-285750">
              <a:spcBef>
                <a:spcPts val="0"/>
              </a:spcBef>
              <a:spcAft>
                <a:spcPts val="1200"/>
              </a:spcAft>
              <a:buFont typeface="Arial" panose="020B0604020202020204" pitchFamily="34" charset="0"/>
              <a:buChar char="•"/>
            </a:pPr>
            <a:r>
              <a:rPr lang="en-US" sz="1200" b="0" dirty="0" err="1"/>
              <a:t>Realising</a:t>
            </a:r>
            <a:r>
              <a:rPr lang="en-US" sz="1200" b="0" dirty="0"/>
              <a:t> this potential will require </a:t>
            </a:r>
            <a:r>
              <a:rPr lang="en-US" sz="1200" dirty="0"/>
              <a:t>capability and capacity building</a:t>
            </a:r>
            <a:r>
              <a:rPr lang="en-US" sz="1200" b="0" dirty="0"/>
              <a:t> at the ICS and CA level. The necessary headspace required to understand community need, and to coordinate and collaborate on policy and implementation response, is </a:t>
            </a:r>
            <a:r>
              <a:rPr lang="en-US" sz="1200" dirty="0"/>
              <a:t>no longer present in many areas</a:t>
            </a:r>
            <a:r>
              <a:rPr lang="en-US" sz="1200" b="0" dirty="0"/>
              <a:t>. </a:t>
            </a:r>
            <a:endParaRPr lang="en-GB" sz="1200" b="0" dirty="0"/>
          </a:p>
        </p:txBody>
      </p:sp>
      <p:sp>
        <p:nvSpPr>
          <p:cNvPr id="4" name="Slide Number Placeholder 3">
            <a:extLst>
              <a:ext uri="{FF2B5EF4-FFF2-40B4-BE49-F238E27FC236}">
                <a16:creationId xmlns:a16="http://schemas.microsoft.com/office/drawing/2014/main" id="{E8C67180-C949-1AEA-1BC9-92C21115A4D7}"/>
              </a:ext>
            </a:extLst>
          </p:cNvPr>
          <p:cNvSpPr>
            <a:spLocks noGrp="1"/>
          </p:cNvSpPr>
          <p:nvPr>
            <p:ph type="sldNum" sz="quarter" idx="12"/>
          </p:nvPr>
        </p:nvSpPr>
        <p:spPr/>
        <p:txBody>
          <a:bodyPr/>
          <a:lstStyle/>
          <a:p>
            <a:fld id="{FD15E2C3-2FDC-5443-A5D7-CEF7C1191BA7}" type="slidenum">
              <a:rPr lang="en-GB" smtClean="0"/>
              <a:t>20</a:t>
            </a:fld>
            <a:endParaRPr lang="en-GB" dirty="0"/>
          </a:p>
        </p:txBody>
      </p:sp>
      <p:sp>
        <p:nvSpPr>
          <p:cNvPr id="7" name="TextBox 6">
            <a:extLst>
              <a:ext uri="{FF2B5EF4-FFF2-40B4-BE49-F238E27FC236}">
                <a16:creationId xmlns:a16="http://schemas.microsoft.com/office/drawing/2014/main" id="{478381F1-F39B-D487-A9F3-695758420DAF}"/>
              </a:ext>
            </a:extLst>
          </p:cNvPr>
          <p:cNvSpPr txBox="1"/>
          <p:nvPr/>
        </p:nvSpPr>
        <p:spPr>
          <a:xfrm>
            <a:off x="430566" y="1396014"/>
            <a:ext cx="9956607" cy="762196"/>
          </a:xfrm>
          <a:prstGeom prst="rect">
            <a:avLst/>
          </a:prstGeom>
          <a:noFill/>
        </p:spPr>
        <p:txBody>
          <a:bodyPr wrap="square" rtlCol="0">
            <a:spAutoFit/>
          </a:bodyPr>
          <a:lstStyle/>
          <a:p>
            <a:pPr>
              <a:lnSpc>
                <a:spcPct val="125000"/>
              </a:lnSpc>
            </a:pPr>
            <a:r>
              <a:rPr lang="en-US" sz="1200" dirty="0"/>
              <a:t>Building on and baking in the centrality of place and people will </a:t>
            </a:r>
            <a:r>
              <a:rPr lang="en-US" sz="1200" b="1" dirty="0"/>
              <a:t>require the partnerships and powers required to truly invert traditional ways of working</a:t>
            </a:r>
            <a:r>
              <a:rPr lang="en-US" sz="1200" dirty="0"/>
              <a:t>. With the short-term demands on public services increasing, there is a need for </a:t>
            </a:r>
            <a:r>
              <a:rPr lang="en-US" sz="1200" b="1" dirty="0"/>
              <a:t>a renewed, collective ambition and purpose to help populations themselves to improve their own health</a:t>
            </a:r>
            <a:r>
              <a:rPr lang="en-US" sz="1200" dirty="0"/>
              <a:t>, rather than see statutory services continue to try to do it to communities.</a:t>
            </a:r>
            <a:endParaRPr lang="en-GB" sz="1200" dirty="0"/>
          </a:p>
        </p:txBody>
      </p:sp>
      <p:pic>
        <p:nvPicPr>
          <p:cNvPr id="8" name="Graphic 53">
            <a:extLst>
              <a:ext uri="{FF2B5EF4-FFF2-40B4-BE49-F238E27FC236}">
                <a16:creationId xmlns:a16="http://schemas.microsoft.com/office/drawing/2014/main" id="{6B5ACABA-4684-FB11-8447-928DB734E6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sp>
        <p:nvSpPr>
          <p:cNvPr id="14" name="Footer Placeholder 4">
            <a:extLst>
              <a:ext uri="{FF2B5EF4-FFF2-40B4-BE49-F238E27FC236}">
                <a16:creationId xmlns:a16="http://schemas.microsoft.com/office/drawing/2014/main" id="{5A7CF353-1192-EBF9-E85B-06C2B03D3522}"/>
              </a:ext>
            </a:extLst>
          </p:cNvPr>
          <p:cNvSpPr txBox="1">
            <a:spLocks/>
          </p:cNvSpPr>
          <p:nvPr/>
        </p:nvSpPr>
        <p:spPr>
          <a:xfrm>
            <a:off x="479425" y="6365876"/>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graphicFrame>
        <p:nvGraphicFramePr>
          <p:cNvPr id="5" name="Table 4">
            <a:extLst>
              <a:ext uri="{FF2B5EF4-FFF2-40B4-BE49-F238E27FC236}">
                <a16:creationId xmlns:a16="http://schemas.microsoft.com/office/drawing/2014/main" id="{4506FFC5-E5E8-EAF0-C3B6-6E2C8D66F47B}"/>
              </a:ext>
            </a:extLst>
          </p:cNvPr>
          <p:cNvGraphicFramePr>
            <a:graphicFrameLocks noGrp="1"/>
          </p:cNvGraphicFramePr>
          <p:nvPr>
            <p:extLst>
              <p:ext uri="{D42A27DB-BD31-4B8C-83A1-F6EECF244321}">
                <p14:modId xmlns:p14="http://schemas.microsoft.com/office/powerpoint/2010/main" val="2204017698"/>
              </p:ext>
            </p:extLst>
          </p:nvPr>
        </p:nvGraphicFramePr>
        <p:xfrm>
          <a:off x="5991083" y="2493328"/>
          <a:ext cx="5813548" cy="3134603"/>
        </p:xfrm>
        <a:graphic>
          <a:graphicData uri="http://schemas.openxmlformats.org/drawingml/2006/table">
            <a:tbl>
              <a:tblPr firstRow="1" bandRow="1">
                <a:tableStyleId>{5C22544A-7EE6-4342-B048-85BDC9FD1C3A}</a:tableStyleId>
              </a:tblPr>
              <a:tblGrid>
                <a:gridCol w="2906774">
                  <a:extLst>
                    <a:ext uri="{9D8B030D-6E8A-4147-A177-3AD203B41FA5}">
                      <a16:colId xmlns:a16="http://schemas.microsoft.com/office/drawing/2014/main" val="1736249262"/>
                    </a:ext>
                  </a:extLst>
                </a:gridCol>
                <a:gridCol w="2906774">
                  <a:extLst>
                    <a:ext uri="{9D8B030D-6E8A-4147-A177-3AD203B41FA5}">
                      <a16:colId xmlns:a16="http://schemas.microsoft.com/office/drawing/2014/main" val="4002259833"/>
                    </a:ext>
                  </a:extLst>
                </a:gridCol>
              </a:tblGrid>
              <a:tr h="412928">
                <a:tc>
                  <a:txBody>
                    <a:bodyPr/>
                    <a:lstStyle/>
                    <a:p>
                      <a:r>
                        <a:rPr lang="en-GB" sz="1600" dirty="0"/>
                        <a:t>Partnership</a:t>
                      </a:r>
                    </a:p>
                  </a:txBody>
                  <a:tcPr/>
                </a:tc>
                <a:tc>
                  <a:txBody>
                    <a:bodyPr/>
                    <a:lstStyle/>
                    <a:p>
                      <a:r>
                        <a:rPr lang="en-GB" sz="1600" dirty="0"/>
                        <a:t>Powers</a:t>
                      </a:r>
                    </a:p>
                  </a:txBody>
                  <a:tcPr/>
                </a:tc>
                <a:extLst>
                  <a:ext uri="{0D108BD9-81ED-4DB2-BD59-A6C34878D82A}">
                    <a16:rowId xmlns:a16="http://schemas.microsoft.com/office/drawing/2014/main" val="1967599437"/>
                  </a:ext>
                </a:extLst>
              </a:tr>
              <a:tr h="712725">
                <a:tc>
                  <a:txBody>
                    <a:bodyPr/>
                    <a:lstStyle/>
                    <a:p>
                      <a:pPr>
                        <a:lnSpc>
                          <a:spcPct val="125000"/>
                        </a:lnSpc>
                      </a:pPr>
                      <a:r>
                        <a:rPr lang="en-GB" sz="1200" dirty="0">
                          <a:solidFill>
                            <a:schemeClr val="tx1"/>
                          </a:solidFill>
                        </a:rPr>
                        <a:t>Create the capacity, resource and time necessary to fully embed community engagement, relationship building and collaboration at all levels. </a:t>
                      </a:r>
                    </a:p>
                  </a:txBody>
                  <a:tcPr/>
                </a:tc>
                <a:tc>
                  <a:txBody>
                    <a:bodyPr/>
                    <a:lstStyle/>
                    <a:p>
                      <a:pPr>
                        <a:lnSpc>
                          <a:spcPct val="125000"/>
                        </a:lnSpc>
                      </a:pPr>
                      <a:r>
                        <a:rPr lang="en-GB" sz="1200" dirty="0">
                          <a:solidFill>
                            <a:schemeClr val="tx1"/>
                          </a:solidFill>
                        </a:rPr>
                        <a:t>Focus explicitly on both health in all policies and health policy in determining what is best to support and empower communities.</a:t>
                      </a:r>
                    </a:p>
                  </a:txBody>
                  <a:tcPr/>
                </a:tc>
                <a:extLst>
                  <a:ext uri="{0D108BD9-81ED-4DB2-BD59-A6C34878D82A}">
                    <a16:rowId xmlns:a16="http://schemas.microsoft.com/office/drawing/2014/main" val="4156807332"/>
                  </a:ext>
                </a:extLst>
              </a:tr>
              <a:tr h="509089">
                <a:tc>
                  <a:txBody>
                    <a:bodyPr/>
                    <a:lstStyle/>
                    <a:p>
                      <a:pPr>
                        <a:lnSpc>
                          <a:spcPct val="125000"/>
                        </a:lnSpc>
                      </a:pPr>
                      <a:r>
                        <a:rPr lang="en-GB" sz="1200" dirty="0">
                          <a:solidFill>
                            <a:schemeClr val="tx1"/>
                          </a:solidFill>
                        </a:rPr>
                        <a:t>Be transparent about the ICS-devo partnerships and who you work with and why, including who benefits and how. </a:t>
                      </a:r>
                    </a:p>
                  </a:txBody>
                  <a:tcPr/>
                </a:tc>
                <a:tc>
                  <a:txBody>
                    <a:bodyPr/>
                    <a:lstStyle/>
                    <a:p>
                      <a:pPr>
                        <a:lnSpc>
                          <a:spcPct val="125000"/>
                        </a:lnSpc>
                      </a:pPr>
                      <a:r>
                        <a:rPr lang="en-GB" sz="1200" dirty="0">
                          <a:solidFill>
                            <a:schemeClr val="tx1"/>
                          </a:solidFill>
                        </a:rPr>
                        <a:t>Do not wait for permission from the government and NHS England to use your existing powers. </a:t>
                      </a:r>
                    </a:p>
                  </a:txBody>
                  <a:tcPr/>
                </a:tc>
                <a:extLst>
                  <a:ext uri="{0D108BD9-81ED-4DB2-BD59-A6C34878D82A}">
                    <a16:rowId xmlns:a16="http://schemas.microsoft.com/office/drawing/2014/main" val="3701980563"/>
                  </a:ext>
                </a:extLst>
              </a:tr>
              <a:tr h="509089">
                <a:tc>
                  <a:txBody>
                    <a:bodyPr/>
                    <a:lstStyle/>
                    <a:p>
                      <a:pPr>
                        <a:lnSpc>
                          <a:spcPct val="125000"/>
                        </a:lnSpc>
                      </a:pPr>
                      <a:r>
                        <a:rPr lang="en-GB" sz="1200" dirty="0">
                          <a:solidFill>
                            <a:schemeClr val="tx1"/>
                          </a:solidFill>
                        </a:rPr>
                        <a:t>Prioritise shared data about public services and populations, not just local government and the NHS, as a key enabler to unlocking the potential. </a:t>
                      </a:r>
                    </a:p>
                  </a:txBody>
                  <a:tcPr/>
                </a:tc>
                <a:tc>
                  <a:txBody>
                    <a:bodyPr/>
                    <a:lstStyle/>
                    <a:p>
                      <a:pPr>
                        <a:lnSpc>
                          <a:spcPct val="125000"/>
                        </a:lnSpc>
                      </a:pPr>
                      <a:r>
                        <a:rPr lang="en-GB" sz="1200" dirty="0">
                          <a:solidFill>
                            <a:schemeClr val="tx1"/>
                          </a:solidFill>
                        </a:rPr>
                        <a:t>Ensure proposals for future devolution deals involve health and build on the evolve developments that are long-term, evidence-based and multi-sector. </a:t>
                      </a:r>
                    </a:p>
                  </a:txBody>
                  <a:tcPr/>
                </a:tc>
                <a:extLst>
                  <a:ext uri="{0D108BD9-81ED-4DB2-BD59-A6C34878D82A}">
                    <a16:rowId xmlns:a16="http://schemas.microsoft.com/office/drawing/2014/main" val="1829673653"/>
                  </a:ext>
                </a:extLst>
              </a:tr>
            </a:tbl>
          </a:graphicData>
        </a:graphic>
      </p:graphicFrame>
      <p:grpSp>
        <p:nvGrpSpPr>
          <p:cNvPr id="9" name="Group 8">
            <a:extLst>
              <a:ext uri="{FF2B5EF4-FFF2-40B4-BE49-F238E27FC236}">
                <a16:creationId xmlns:a16="http://schemas.microsoft.com/office/drawing/2014/main" id="{3928F0EB-4551-2E17-3C8B-12141B7F3906}"/>
              </a:ext>
            </a:extLst>
          </p:cNvPr>
          <p:cNvGrpSpPr/>
          <p:nvPr/>
        </p:nvGrpSpPr>
        <p:grpSpPr>
          <a:xfrm>
            <a:off x="8397294" y="172504"/>
            <a:ext cx="3489461" cy="400769"/>
            <a:chOff x="8051657" y="172504"/>
            <a:chExt cx="3489461" cy="400769"/>
          </a:xfrm>
        </p:grpSpPr>
        <p:sp>
          <p:nvSpPr>
            <p:cNvPr id="11" name="AutoShape 12">
              <a:extLst>
                <a:ext uri="{FF2B5EF4-FFF2-40B4-BE49-F238E27FC236}">
                  <a16:creationId xmlns:a16="http://schemas.microsoft.com/office/drawing/2014/main" id="{38D3D631-989A-9F60-E56F-F1BBCA51DA5C}"/>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4"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2" name="AutoShape 13">
              <a:extLst>
                <a:ext uri="{FF2B5EF4-FFF2-40B4-BE49-F238E27FC236}">
                  <a16:creationId xmlns:a16="http://schemas.microsoft.com/office/drawing/2014/main" id="{9C173017-1EE8-9DE7-D544-5B5CCD17DB88}"/>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3" name="AutoShape 15">
              <a:extLst>
                <a:ext uri="{FF2B5EF4-FFF2-40B4-BE49-F238E27FC236}">
                  <a16:creationId xmlns:a16="http://schemas.microsoft.com/office/drawing/2014/main" id="{E40434F3-3CDD-C48F-F6CD-463605902B79}"/>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6"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5" name="AutoShape 13">
              <a:extLst>
                <a:ext uri="{FF2B5EF4-FFF2-40B4-BE49-F238E27FC236}">
                  <a16:creationId xmlns:a16="http://schemas.microsoft.com/office/drawing/2014/main" id="{2260048D-63C5-A4B1-FB4F-A85E6E41C07A}"/>
                </a:ext>
              </a:extLst>
            </p:cNvPr>
            <p:cNvSpPr>
              <a:spLocks noChangeArrowheads="1"/>
            </p:cNvSpPr>
            <p:nvPr/>
          </p:nvSpPr>
          <p:spPr bwMode="gray">
            <a:xfrm>
              <a:off x="9711495" y="172821"/>
              <a:ext cx="997200"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solidFill>
                    <a:schemeClr val="bg1"/>
                  </a:solidFill>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How</a:t>
              </a:r>
              <a:r>
                <a:rPr kumimoji="0" lang="en-US" sz="1000" b="1" i="0" u="none" strike="noStrike" kern="0" cap="none" spc="0" normalizeH="0" baseline="0" noProof="0" dirty="0">
                  <a:ln>
                    <a:noFill/>
                  </a:ln>
                  <a:solidFill>
                    <a:schemeClr val="bg1"/>
                  </a:solidFill>
                  <a:effectLst/>
                  <a:uLnTx/>
                  <a:uFillTx/>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grpSp>
      <p:pic>
        <p:nvPicPr>
          <p:cNvPr id="16" name="Graphic 15" descr="Home with solid fill">
            <a:hlinkClick r:id="rId7" action="ppaction://hlinksldjump"/>
            <a:extLst>
              <a:ext uri="{FF2B5EF4-FFF2-40B4-BE49-F238E27FC236}">
                <a16:creationId xmlns:a16="http://schemas.microsoft.com/office/drawing/2014/main" id="{BED56B92-ADF0-5019-93EE-46DCE8EF37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375334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FD66-47C4-A311-FED1-02B870BEE9AF}"/>
              </a:ext>
            </a:extLst>
          </p:cNvPr>
          <p:cNvSpPr>
            <a:spLocks noGrp="1"/>
          </p:cNvSpPr>
          <p:nvPr>
            <p:ph type="title"/>
          </p:nvPr>
        </p:nvSpPr>
        <p:spPr>
          <a:xfrm>
            <a:off x="479425" y="372269"/>
            <a:ext cx="6139089" cy="1035804"/>
          </a:xfrm>
        </p:spPr>
        <p:txBody>
          <a:bodyPr/>
          <a:lstStyle/>
          <a:p>
            <a:r>
              <a:rPr lang="en-US" sz="2600" dirty="0"/>
              <a:t>Step 2: Support populations to </a:t>
            </a:r>
            <a:r>
              <a:rPr lang="en-US" sz="2600" b="1" dirty="0"/>
              <a:t>improve their own health</a:t>
            </a:r>
            <a:endParaRPr lang="en-GB" sz="2600" b="1" dirty="0"/>
          </a:p>
        </p:txBody>
      </p:sp>
      <p:sp>
        <p:nvSpPr>
          <p:cNvPr id="4" name="Slide Number Placeholder 3">
            <a:extLst>
              <a:ext uri="{FF2B5EF4-FFF2-40B4-BE49-F238E27FC236}">
                <a16:creationId xmlns:a16="http://schemas.microsoft.com/office/drawing/2014/main" id="{E8C67180-C949-1AEA-1BC9-92C21115A4D7}"/>
              </a:ext>
            </a:extLst>
          </p:cNvPr>
          <p:cNvSpPr>
            <a:spLocks noGrp="1"/>
          </p:cNvSpPr>
          <p:nvPr>
            <p:ph type="sldNum" sz="quarter" idx="12"/>
          </p:nvPr>
        </p:nvSpPr>
        <p:spPr/>
        <p:txBody>
          <a:bodyPr/>
          <a:lstStyle/>
          <a:p>
            <a:fld id="{FD15E2C3-2FDC-5443-A5D7-CEF7C1191BA7}" type="slidenum">
              <a:rPr lang="en-GB" smtClean="0"/>
              <a:t>21</a:t>
            </a:fld>
            <a:endParaRPr lang="en-GB" dirty="0"/>
          </a:p>
        </p:txBody>
      </p:sp>
      <p:pic>
        <p:nvPicPr>
          <p:cNvPr id="8" name="Graphic 53">
            <a:extLst>
              <a:ext uri="{FF2B5EF4-FFF2-40B4-BE49-F238E27FC236}">
                <a16:creationId xmlns:a16="http://schemas.microsoft.com/office/drawing/2014/main" id="{6B5ACABA-4684-FB11-8447-928DB734E6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sp>
        <p:nvSpPr>
          <p:cNvPr id="14" name="Footer Placeholder 4">
            <a:extLst>
              <a:ext uri="{FF2B5EF4-FFF2-40B4-BE49-F238E27FC236}">
                <a16:creationId xmlns:a16="http://schemas.microsoft.com/office/drawing/2014/main" id="{5A7CF353-1192-EBF9-E85B-06C2B03D3522}"/>
              </a:ext>
            </a:extLst>
          </p:cNvPr>
          <p:cNvSpPr txBox="1">
            <a:spLocks/>
          </p:cNvSpPr>
          <p:nvPr/>
        </p:nvSpPr>
        <p:spPr>
          <a:xfrm>
            <a:off x="479425" y="6398421"/>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sp>
        <p:nvSpPr>
          <p:cNvPr id="9" name="Content Placeholder 2">
            <a:extLst>
              <a:ext uri="{FF2B5EF4-FFF2-40B4-BE49-F238E27FC236}">
                <a16:creationId xmlns:a16="http://schemas.microsoft.com/office/drawing/2014/main" id="{C33AE560-E0E9-70F6-76C5-1EE4C46F70E7}"/>
              </a:ext>
            </a:extLst>
          </p:cNvPr>
          <p:cNvSpPr txBox="1">
            <a:spLocks noGrp="1"/>
          </p:cNvSpPr>
          <p:nvPr>
            <p:ph idx="13"/>
          </p:nvPr>
        </p:nvSpPr>
        <p:spPr>
          <a:xfrm>
            <a:off x="6172200" y="1647000"/>
            <a:ext cx="5540375" cy="3563938"/>
          </a:xfrm>
          <a:prstGeom prst="rect">
            <a:avLst/>
          </a:prstGeom>
        </p:spPr>
        <p:txBody>
          <a:bodyPr vert="horz" lIns="0" tIns="0" rIns="288000" bIns="0" rtlCol="0">
            <a:no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400" dirty="0"/>
              <a:t>Powers</a:t>
            </a:r>
          </a:p>
          <a:p>
            <a:pPr marL="285750" indent="-285750">
              <a:spcBef>
                <a:spcPts val="0"/>
              </a:spcBef>
              <a:spcAft>
                <a:spcPts val="1200"/>
              </a:spcAft>
              <a:buFont typeface="Arial" panose="020B0604020202020204" pitchFamily="34" charset="0"/>
              <a:buChar char="•"/>
            </a:pPr>
            <a:r>
              <a:rPr lang="en-US" sz="1200" b="0" dirty="0"/>
              <a:t>Stress-testing current policy areas will help understand how the anchor role of the NHS can support a greater impact on, and connect, communities; how differences in the implementation of policies can affect health in a positive way; and</a:t>
            </a:r>
            <a:r>
              <a:rPr lang="en-US" sz="1200" dirty="0"/>
              <a:t> where the gaps are for which a specific focus on devolving health policy can help. </a:t>
            </a:r>
          </a:p>
          <a:p>
            <a:pPr marL="285750" indent="-285750">
              <a:spcBef>
                <a:spcPts val="0"/>
              </a:spcBef>
              <a:spcAft>
                <a:spcPts val="1200"/>
              </a:spcAft>
              <a:buFont typeface="Arial" panose="020B0604020202020204" pitchFamily="34" charset="0"/>
              <a:buChar char="•"/>
            </a:pPr>
            <a:r>
              <a:rPr lang="en-US" sz="1200" b="0" dirty="0"/>
              <a:t>New powers may well be needed and sought to help achieve this, but the </a:t>
            </a:r>
            <a:r>
              <a:rPr lang="en-US" sz="1200" dirty="0"/>
              <a:t>wellbeing power and general power of competence that ICS and combined authorities already collectively hold is significant.</a:t>
            </a:r>
            <a:r>
              <a:rPr lang="en-US" sz="1200" b="0" dirty="0"/>
              <a:t> Understanding what can be done and supporting each other to share and use this effectively is vital.</a:t>
            </a:r>
          </a:p>
          <a:p>
            <a:pPr marL="285750" indent="-285750">
              <a:spcBef>
                <a:spcPts val="0"/>
              </a:spcBef>
              <a:spcAft>
                <a:spcPts val="1200"/>
              </a:spcAft>
              <a:buFont typeface="Arial" panose="020B0604020202020204" pitchFamily="34" charset="0"/>
              <a:buChar char="•"/>
            </a:pPr>
            <a:r>
              <a:rPr lang="en-US" sz="1200" b="0" dirty="0"/>
              <a:t>While the NHS has suffered from severe bouts of short-termism, ICSs need to be looking to the future, </a:t>
            </a:r>
            <a:r>
              <a:rPr lang="en-US" sz="1200" dirty="0"/>
              <a:t>using the 30-year devolution window to advocate for much longer-term vision and focus.</a:t>
            </a:r>
          </a:p>
        </p:txBody>
      </p:sp>
      <p:sp>
        <p:nvSpPr>
          <p:cNvPr id="10" name="Content Placeholder 2">
            <a:extLst>
              <a:ext uri="{FF2B5EF4-FFF2-40B4-BE49-F238E27FC236}">
                <a16:creationId xmlns:a16="http://schemas.microsoft.com/office/drawing/2014/main" id="{F7F5BE88-E956-C521-72AE-C9FCD4A1B2E5}"/>
              </a:ext>
            </a:extLst>
          </p:cNvPr>
          <p:cNvSpPr txBox="1">
            <a:spLocks/>
          </p:cNvSpPr>
          <p:nvPr/>
        </p:nvSpPr>
        <p:spPr>
          <a:xfrm>
            <a:off x="517525" y="1647000"/>
            <a:ext cx="5540375" cy="3564000"/>
          </a:xfrm>
          <a:prstGeom prst="rect">
            <a:avLst/>
          </a:prstGeom>
        </p:spPr>
        <p:txBody>
          <a:bodyPr vert="horz" lIns="0" tIns="0" rIns="288000" bIns="0" rtlCol="0">
            <a:no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400" dirty="0"/>
              <a:t>Partnership</a:t>
            </a:r>
          </a:p>
          <a:p>
            <a:pPr marL="285750" indent="-285750">
              <a:spcBef>
                <a:spcPts val="0"/>
              </a:spcBef>
              <a:spcAft>
                <a:spcPts val="1200"/>
              </a:spcAft>
              <a:buFont typeface="Arial" panose="020B0604020202020204" pitchFamily="34" charset="0"/>
              <a:buChar char="•"/>
            </a:pPr>
            <a:r>
              <a:rPr lang="en-US" sz="1200" b="0" dirty="0"/>
              <a:t>Devolved working requires new approaches to, for example, community engagement, relationship building and collaboration, and </a:t>
            </a:r>
            <a:r>
              <a:rPr lang="en-US" sz="1200" dirty="0"/>
              <a:t>it will simply not reach its potential without dedicated local capacity, resource and time</a:t>
            </a:r>
            <a:r>
              <a:rPr lang="en-US" sz="1200" b="0" dirty="0"/>
              <a:t>.</a:t>
            </a:r>
          </a:p>
          <a:p>
            <a:pPr marL="285750" indent="-285750">
              <a:spcBef>
                <a:spcPts val="0"/>
              </a:spcBef>
              <a:spcAft>
                <a:spcPts val="1200"/>
              </a:spcAft>
              <a:buFont typeface="Arial" panose="020B0604020202020204" pitchFamily="34" charset="0"/>
              <a:buChar char="•"/>
            </a:pPr>
            <a:r>
              <a:rPr lang="en-US" sz="1200" dirty="0"/>
              <a:t>ICS and combined authority leaders are unique in the combination of macro and micro perspectives</a:t>
            </a:r>
            <a:r>
              <a:rPr lang="en-US" sz="1200" b="0" dirty="0"/>
              <a:t>. Systems are learning how to face each other but collectively they also have a key role in empowering and supporting place-based collaborations below and in negotiating with government and national agencies above.</a:t>
            </a:r>
          </a:p>
          <a:p>
            <a:pPr marL="285750" indent="-285750">
              <a:spcBef>
                <a:spcPts val="0"/>
              </a:spcBef>
              <a:spcAft>
                <a:spcPts val="1200"/>
              </a:spcAft>
              <a:buFont typeface="Arial" panose="020B0604020202020204" pitchFamily="34" charset="0"/>
              <a:buChar char="•"/>
            </a:pPr>
            <a:r>
              <a:rPr lang="en-US" sz="1200" b="0" dirty="0"/>
              <a:t>As the use of data broadens and analytical capabilities grow, there will </a:t>
            </a:r>
            <a:r>
              <a:rPr lang="en-US" sz="1200" dirty="0"/>
              <a:t>likely be a greater appetite to break down populations to identify those most adversely affected or to target population groups to develop new policy or seek new powers </a:t>
            </a:r>
            <a:r>
              <a:rPr lang="en-US" sz="1200" b="0" dirty="0"/>
              <a:t>around.</a:t>
            </a:r>
          </a:p>
        </p:txBody>
      </p:sp>
      <p:grpSp>
        <p:nvGrpSpPr>
          <p:cNvPr id="5" name="Group 4">
            <a:extLst>
              <a:ext uri="{FF2B5EF4-FFF2-40B4-BE49-F238E27FC236}">
                <a16:creationId xmlns:a16="http://schemas.microsoft.com/office/drawing/2014/main" id="{B41085F9-D315-EDF3-5B96-1BE537510B12}"/>
              </a:ext>
            </a:extLst>
          </p:cNvPr>
          <p:cNvGrpSpPr/>
          <p:nvPr/>
        </p:nvGrpSpPr>
        <p:grpSpPr>
          <a:xfrm>
            <a:off x="8397294" y="172504"/>
            <a:ext cx="3489461" cy="400769"/>
            <a:chOff x="8051657" y="172504"/>
            <a:chExt cx="3489461" cy="400769"/>
          </a:xfrm>
        </p:grpSpPr>
        <p:sp>
          <p:nvSpPr>
            <p:cNvPr id="7" name="AutoShape 12">
              <a:extLst>
                <a:ext uri="{FF2B5EF4-FFF2-40B4-BE49-F238E27FC236}">
                  <a16:creationId xmlns:a16="http://schemas.microsoft.com/office/drawing/2014/main" id="{08DD905F-7A44-7BEF-BB19-B63153BF4F0B}"/>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4"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1" name="AutoShape 13">
              <a:extLst>
                <a:ext uri="{FF2B5EF4-FFF2-40B4-BE49-F238E27FC236}">
                  <a16:creationId xmlns:a16="http://schemas.microsoft.com/office/drawing/2014/main" id="{5A26E2FE-F300-ECBB-9726-7F90C2645ED2}"/>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2" name="AutoShape 15">
              <a:extLst>
                <a:ext uri="{FF2B5EF4-FFF2-40B4-BE49-F238E27FC236}">
                  <a16:creationId xmlns:a16="http://schemas.microsoft.com/office/drawing/2014/main" id="{FE9A1E28-70CC-E356-B719-621882E542E5}"/>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6"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3" name="AutoShape 13">
              <a:extLst>
                <a:ext uri="{FF2B5EF4-FFF2-40B4-BE49-F238E27FC236}">
                  <a16:creationId xmlns:a16="http://schemas.microsoft.com/office/drawing/2014/main" id="{7B12997E-37AB-2A91-62DE-CCB739506364}"/>
                </a:ext>
              </a:extLst>
            </p:cNvPr>
            <p:cNvSpPr>
              <a:spLocks noChangeArrowheads="1"/>
            </p:cNvSpPr>
            <p:nvPr/>
          </p:nvSpPr>
          <p:spPr bwMode="gray">
            <a:xfrm>
              <a:off x="9711495" y="172821"/>
              <a:ext cx="997200"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solidFill>
                    <a:schemeClr val="bg1"/>
                  </a:solidFill>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How</a:t>
              </a:r>
              <a:r>
                <a:rPr kumimoji="0" lang="en-US" sz="1000" b="1" i="0" u="none" strike="noStrike" kern="0" cap="none" spc="0" normalizeH="0" baseline="0" noProof="0" dirty="0">
                  <a:ln>
                    <a:noFill/>
                  </a:ln>
                  <a:solidFill>
                    <a:schemeClr val="bg1"/>
                  </a:solidFill>
                  <a:effectLst/>
                  <a:uLnTx/>
                  <a:uFillTx/>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grpSp>
      <p:pic>
        <p:nvPicPr>
          <p:cNvPr id="15" name="Graphic 14" descr="Home with solid fill">
            <a:hlinkClick r:id="rId7" action="ppaction://hlinksldjump"/>
            <a:extLst>
              <a:ext uri="{FF2B5EF4-FFF2-40B4-BE49-F238E27FC236}">
                <a16:creationId xmlns:a16="http://schemas.microsoft.com/office/drawing/2014/main" id="{D160C6EC-AD0E-BA7E-F208-5BBAB00CD4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148982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FD66-47C4-A311-FED1-02B870BEE9AF}"/>
              </a:ext>
            </a:extLst>
          </p:cNvPr>
          <p:cNvSpPr>
            <a:spLocks noGrp="1"/>
          </p:cNvSpPr>
          <p:nvPr>
            <p:ph type="title"/>
          </p:nvPr>
        </p:nvSpPr>
        <p:spPr>
          <a:xfrm>
            <a:off x="479425" y="372269"/>
            <a:ext cx="6234884" cy="1035804"/>
          </a:xfrm>
        </p:spPr>
        <p:txBody>
          <a:bodyPr/>
          <a:lstStyle/>
          <a:p>
            <a:r>
              <a:rPr lang="en-US" sz="2600" dirty="0"/>
              <a:t>Step 3: </a:t>
            </a:r>
            <a:r>
              <a:rPr lang="en-US" sz="2600" dirty="0" err="1"/>
              <a:t>Recognise</a:t>
            </a:r>
            <a:r>
              <a:rPr lang="en-US" sz="2600" dirty="0"/>
              <a:t> that </a:t>
            </a:r>
            <a:r>
              <a:rPr lang="en-US" sz="2600" b="1" dirty="0"/>
              <a:t>everything has an impact on health</a:t>
            </a:r>
            <a:endParaRPr lang="en-GB" sz="2600" b="1" dirty="0"/>
          </a:p>
        </p:txBody>
      </p:sp>
      <p:sp>
        <p:nvSpPr>
          <p:cNvPr id="4" name="Slide Number Placeholder 3">
            <a:extLst>
              <a:ext uri="{FF2B5EF4-FFF2-40B4-BE49-F238E27FC236}">
                <a16:creationId xmlns:a16="http://schemas.microsoft.com/office/drawing/2014/main" id="{E8C67180-C949-1AEA-1BC9-92C21115A4D7}"/>
              </a:ext>
            </a:extLst>
          </p:cNvPr>
          <p:cNvSpPr>
            <a:spLocks noGrp="1"/>
          </p:cNvSpPr>
          <p:nvPr>
            <p:ph type="sldNum" sz="quarter" idx="12"/>
          </p:nvPr>
        </p:nvSpPr>
        <p:spPr/>
        <p:txBody>
          <a:bodyPr/>
          <a:lstStyle/>
          <a:p>
            <a:fld id="{FD15E2C3-2FDC-5443-A5D7-CEF7C1191BA7}" type="slidenum">
              <a:rPr lang="en-GB" smtClean="0"/>
              <a:t>22</a:t>
            </a:fld>
            <a:endParaRPr lang="en-GB" dirty="0"/>
          </a:p>
        </p:txBody>
      </p:sp>
      <p:sp>
        <p:nvSpPr>
          <p:cNvPr id="8" name="TextBox 7">
            <a:extLst>
              <a:ext uri="{FF2B5EF4-FFF2-40B4-BE49-F238E27FC236}">
                <a16:creationId xmlns:a16="http://schemas.microsoft.com/office/drawing/2014/main" id="{CBA936FE-4F1D-51A6-880B-FED7B32A5C58}"/>
              </a:ext>
            </a:extLst>
          </p:cNvPr>
          <p:cNvSpPr txBox="1"/>
          <p:nvPr/>
        </p:nvSpPr>
        <p:spPr>
          <a:xfrm>
            <a:off x="367437" y="1351583"/>
            <a:ext cx="10101929" cy="993029"/>
          </a:xfrm>
          <a:prstGeom prst="rect">
            <a:avLst/>
          </a:prstGeom>
          <a:noFill/>
        </p:spPr>
        <p:txBody>
          <a:bodyPr wrap="square">
            <a:spAutoFit/>
          </a:bodyPr>
          <a:lstStyle/>
          <a:p>
            <a:pPr>
              <a:lnSpc>
                <a:spcPct val="125000"/>
              </a:lnSpc>
            </a:pPr>
            <a:r>
              <a:rPr lang="en-US" sz="1200" dirty="0"/>
              <a:t>With a common view of populations and a renewed vision to better enable their health comes a much richer understanding of how working together can really deliver change. </a:t>
            </a:r>
            <a:r>
              <a:rPr lang="en-US" sz="1200" b="1" dirty="0"/>
              <a:t>We do not have to make the case for health in all policies – it is already there in strategy, in spirit and in delivery.</a:t>
            </a:r>
            <a:r>
              <a:rPr lang="en-US" sz="1200" dirty="0"/>
              <a:t> The challenge is to be more explicit and intentional about understanding the interactions in devolved policy, to measure and account for the health implications of all policies, and to </a:t>
            </a:r>
            <a:r>
              <a:rPr lang="en-US" sz="1200" b="1" dirty="0"/>
              <a:t>develop collective responses to support shared populations to live healthy, prosperous lives</a:t>
            </a:r>
            <a:r>
              <a:rPr lang="en-US" sz="1200" dirty="0"/>
              <a:t>. </a:t>
            </a:r>
            <a:endParaRPr lang="en-GB" sz="1200" dirty="0"/>
          </a:p>
        </p:txBody>
      </p:sp>
      <p:sp>
        <p:nvSpPr>
          <p:cNvPr id="9" name="Content Placeholder 2">
            <a:extLst>
              <a:ext uri="{FF2B5EF4-FFF2-40B4-BE49-F238E27FC236}">
                <a16:creationId xmlns:a16="http://schemas.microsoft.com/office/drawing/2014/main" id="{A962A123-84A3-7E48-A8DA-AD24EFD9AC89}"/>
              </a:ext>
            </a:extLst>
          </p:cNvPr>
          <p:cNvSpPr>
            <a:spLocks noGrp="1"/>
          </p:cNvSpPr>
          <p:nvPr>
            <p:ph idx="1"/>
          </p:nvPr>
        </p:nvSpPr>
        <p:spPr>
          <a:xfrm>
            <a:off x="484620" y="2432352"/>
            <a:ext cx="5540375" cy="3563938"/>
          </a:xfrm>
        </p:spPr>
        <p:txBody>
          <a:bodyPr/>
          <a:lstStyle/>
          <a:p>
            <a:pPr>
              <a:spcBef>
                <a:spcPts val="0"/>
              </a:spcBef>
              <a:spcAft>
                <a:spcPts val="1200"/>
              </a:spcAft>
            </a:pPr>
            <a:r>
              <a:rPr lang="en-US" sz="2000" dirty="0"/>
              <a:t>Key points</a:t>
            </a:r>
          </a:p>
          <a:p>
            <a:pPr marL="285750" indent="-285750">
              <a:spcBef>
                <a:spcPts val="0"/>
              </a:spcBef>
              <a:spcAft>
                <a:spcPts val="1200"/>
              </a:spcAft>
              <a:buFont typeface="Arial" panose="020B0604020202020204" pitchFamily="34" charset="0"/>
              <a:buChar char="•"/>
            </a:pPr>
            <a:r>
              <a:rPr lang="en-US" sz="1200" b="0" dirty="0"/>
              <a:t>There is </a:t>
            </a:r>
            <a:r>
              <a:rPr lang="en-US" sz="1200" dirty="0"/>
              <a:t>no one standard operating model </a:t>
            </a:r>
            <a:r>
              <a:rPr lang="en-US" sz="1200" b="0" dirty="0"/>
              <a:t>that can fit every emerging devolution and ICS arrangement. Local leaders are best placed to determine their own approach, using a common focus on </a:t>
            </a:r>
            <a:r>
              <a:rPr lang="en-US" sz="1200" dirty="0"/>
              <a:t>mission, vision, </a:t>
            </a:r>
            <a:r>
              <a:rPr lang="en-US" sz="1200" dirty="0" err="1"/>
              <a:t>behaviours</a:t>
            </a:r>
            <a:r>
              <a:rPr lang="en-US" sz="1200" dirty="0"/>
              <a:t> and values</a:t>
            </a:r>
            <a:r>
              <a:rPr lang="en-US" sz="1200" b="0" dirty="0"/>
              <a:t>.</a:t>
            </a:r>
          </a:p>
          <a:p>
            <a:pPr marL="285750" indent="-285750">
              <a:spcBef>
                <a:spcPts val="0"/>
              </a:spcBef>
              <a:spcAft>
                <a:spcPts val="1200"/>
              </a:spcAft>
              <a:buFont typeface="Arial" panose="020B0604020202020204" pitchFamily="34" charset="0"/>
              <a:buChar char="•"/>
            </a:pPr>
            <a:r>
              <a:rPr lang="en-US" sz="1200" b="0" dirty="0"/>
              <a:t>The need to continuously gather </a:t>
            </a:r>
            <a:r>
              <a:rPr lang="en-US" sz="1200" dirty="0"/>
              <a:t>evidence of why local leadership best serves </a:t>
            </a:r>
            <a:r>
              <a:rPr lang="en-US" sz="1200" b="0" dirty="0"/>
              <a:t>communities is crucial, including aligning local data and intelligence capacity with a focus on </a:t>
            </a:r>
            <a:r>
              <a:rPr lang="en-US" sz="1200" dirty="0"/>
              <a:t>evaluation, measuring shared outcomes and impact</a:t>
            </a:r>
            <a:r>
              <a:rPr lang="en-US" sz="1200" b="0" dirty="0"/>
              <a:t>.</a:t>
            </a:r>
          </a:p>
          <a:p>
            <a:pPr marL="285750" indent="-285750">
              <a:spcBef>
                <a:spcPts val="0"/>
              </a:spcBef>
              <a:spcAft>
                <a:spcPts val="1200"/>
              </a:spcAft>
              <a:buFont typeface="Arial" panose="020B0604020202020204" pitchFamily="34" charset="0"/>
              <a:buChar char="•"/>
            </a:pPr>
            <a:r>
              <a:rPr lang="en-US" sz="1200" b="0" dirty="0"/>
              <a:t>Securing and aligning local leadership control and accountability over the three areas of </a:t>
            </a:r>
            <a:r>
              <a:rPr lang="en-US" sz="1200" dirty="0"/>
              <a:t>policy, investment and service specification</a:t>
            </a:r>
            <a:r>
              <a:rPr lang="en-US" sz="1200" b="0" dirty="0"/>
              <a:t> has been seen in other sectors to result in </a:t>
            </a:r>
            <a:r>
              <a:rPr lang="en-US" sz="1200" dirty="0"/>
              <a:t>better outcomes</a:t>
            </a:r>
            <a:r>
              <a:rPr lang="en-US" sz="1200" b="0" dirty="0"/>
              <a:t>, including financial returns. </a:t>
            </a:r>
            <a:endParaRPr lang="en-GB" sz="1200" b="0" dirty="0"/>
          </a:p>
        </p:txBody>
      </p:sp>
      <p:pic>
        <p:nvPicPr>
          <p:cNvPr id="10" name="Graphic 53">
            <a:extLst>
              <a:ext uri="{FF2B5EF4-FFF2-40B4-BE49-F238E27FC236}">
                <a16:creationId xmlns:a16="http://schemas.microsoft.com/office/drawing/2014/main" id="{0C2E9A5E-FC0D-A6A1-382C-B36DFE1CF3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sp>
        <p:nvSpPr>
          <p:cNvPr id="16" name="Footer Placeholder 4">
            <a:extLst>
              <a:ext uri="{FF2B5EF4-FFF2-40B4-BE49-F238E27FC236}">
                <a16:creationId xmlns:a16="http://schemas.microsoft.com/office/drawing/2014/main" id="{F3E579D0-147F-FF99-394A-6FE2DA93E6D3}"/>
              </a:ext>
            </a:extLst>
          </p:cNvPr>
          <p:cNvSpPr txBox="1">
            <a:spLocks/>
          </p:cNvSpPr>
          <p:nvPr/>
        </p:nvSpPr>
        <p:spPr>
          <a:xfrm>
            <a:off x="479425" y="6398421"/>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graphicFrame>
        <p:nvGraphicFramePr>
          <p:cNvPr id="3" name="Table 2">
            <a:extLst>
              <a:ext uri="{FF2B5EF4-FFF2-40B4-BE49-F238E27FC236}">
                <a16:creationId xmlns:a16="http://schemas.microsoft.com/office/drawing/2014/main" id="{CCDF892B-A964-1FEC-7B7C-90FD084AAD68}"/>
              </a:ext>
            </a:extLst>
          </p:cNvPr>
          <p:cNvGraphicFramePr>
            <a:graphicFrameLocks noGrp="1"/>
          </p:cNvGraphicFramePr>
          <p:nvPr>
            <p:extLst>
              <p:ext uri="{D42A27DB-BD31-4B8C-83A1-F6EECF244321}">
                <p14:modId xmlns:p14="http://schemas.microsoft.com/office/powerpoint/2010/main" val="3992853832"/>
              </p:ext>
            </p:extLst>
          </p:nvPr>
        </p:nvGraphicFramePr>
        <p:xfrm>
          <a:off x="6167007" y="2647019"/>
          <a:ext cx="5813548" cy="3134603"/>
        </p:xfrm>
        <a:graphic>
          <a:graphicData uri="http://schemas.openxmlformats.org/drawingml/2006/table">
            <a:tbl>
              <a:tblPr firstRow="1" bandRow="1">
                <a:tableStyleId>{5C22544A-7EE6-4342-B048-85BDC9FD1C3A}</a:tableStyleId>
              </a:tblPr>
              <a:tblGrid>
                <a:gridCol w="2906774">
                  <a:extLst>
                    <a:ext uri="{9D8B030D-6E8A-4147-A177-3AD203B41FA5}">
                      <a16:colId xmlns:a16="http://schemas.microsoft.com/office/drawing/2014/main" val="1736249262"/>
                    </a:ext>
                  </a:extLst>
                </a:gridCol>
                <a:gridCol w="2906774">
                  <a:extLst>
                    <a:ext uri="{9D8B030D-6E8A-4147-A177-3AD203B41FA5}">
                      <a16:colId xmlns:a16="http://schemas.microsoft.com/office/drawing/2014/main" val="4002259833"/>
                    </a:ext>
                  </a:extLst>
                </a:gridCol>
              </a:tblGrid>
              <a:tr h="412928">
                <a:tc>
                  <a:txBody>
                    <a:bodyPr/>
                    <a:lstStyle/>
                    <a:p>
                      <a:r>
                        <a:rPr lang="en-GB" sz="1600" dirty="0"/>
                        <a:t>Productivity</a:t>
                      </a:r>
                    </a:p>
                  </a:txBody>
                  <a:tcPr/>
                </a:tc>
                <a:tc>
                  <a:txBody>
                    <a:bodyPr/>
                    <a:lstStyle/>
                    <a:p>
                      <a:r>
                        <a:rPr lang="en-GB" sz="1600" dirty="0"/>
                        <a:t>Process</a:t>
                      </a:r>
                    </a:p>
                  </a:txBody>
                  <a:tcPr/>
                </a:tc>
                <a:extLst>
                  <a:ext uri="{0D108BD9-81ED-4DB2-BD59-A6C34878D82A}">
                    <a16:rowId xmlns:a16="http://schemas.microsoft.com/office/drawing/2014/main" val="1967599437"/>
                  </a:ext>
                </a:extLst>
              </a:tr>
              <a:tr h="712725">
                <a:tc>
                  <a:txBody>
                    <a:bodyPr/>
                    <a:lstStyle/>
                    <a:p>
                      <a:pPr>
                        <a:lnSpc>
                          <a:spcPct val="125000"/>
                        </a:lnSpc>
                      </a:pPr>
                      <a:r>
                        <a:rPr lang="en-GB" sz="1200" dirty="0"/>
                        <a:t>Support a better shared understanding of the strategic financing and funding of place. </a:t>
                      </a:r>
                    </a:p>
                  </a:txBody>
                  <a:tcPr/>
                </a:tc>
                <a:tc>
                  <a:txBody>
                    <a:bodyPr/>
                    <a:lstStyle/>
                    <a:p>
                      <a:pPr>
                        <a:lnSpc>
                          <a:spcPct val="125000"/>
                        </a:lnSpc>
                      </a:pPr>
                      <a:r>
                        <a:rPr lang="en-GB" sz="1200" dirty="0"/>
                        <a:t>Make mission, values and behaviours the critical local building blocks and learn from one another. </a:t>
                      </a:r>
                    </a:p>
                  </a:txBody>
                  <a:tcPr/>
                </a:tc>
                <a:extLst>
                  <a:ext uri="{0D108BD9-81ED-4DB2-BD59-A6C34878D82A}">
                    <a16:rowId xmlns:a16="http://schemas.microsoft.com/office/drawing/2014/main" val="4156807332"/>
                  </a:ext>
                </a:extLst>
              </a:tr>
              <a:tr h="509089">
                <a:tc>
                  <a:txBody>
                    <a:bodyPr/>
                    <a:lstStyle/>
                    <a:p>
                      <a:pPr>
                        <a:lnSpc>
                          <a:spcPct val="125000"/>
                        </a:lnSpc>
                      </a:pPr>
                      <a:r>
                        <a:rPr lang="en-GB" sz="1200" dirty="0"/>
                        <a:t>Change the nature of the local fiscal conversation to increase opportunities to locally attract and direct funding. </a:t>
                      </a:r>
                    </a:p>
                  </a:txBody>
                  <a:tcPr/>
                </a:tc>
                <a:tc>
                  <a:txBody>
                    <a:bodyPr/>
                    <a:lstStyle/>
                    <a:p>
                      <a:pPr>
                        <a:lnSpc>
                          <a:spcPct val="125000"/>
                        </a:lnSpc>
                      </a:pPr>
                      <a:r>
                        <a:rPr lang="en-GB" sz="1200" dirty="0"/>
                        <a:t>See devolution as providing the roadmap to deliver truly preventative services, linking various strategies with operational delivery. </a:t>
                      </a:r>
                    </a:p>
                  </a:txBody>
                  <a:tcPr/>
                </a:tc>
                <a:extLst>
                  <a:ext uri="{0D108BD9-81ED-4DB2-BD59-A6C34878D82A}">
                    <a16:rowId xmlns:a16="http://schemas.microsoft.com/office/drawing/2014/main" val="3701980563"/>
                  </a:ext>
                </a:extLst>
              </a:tr>
              <a:tr h="0">
                <a:tc>
                  <a:txBody>
                    <a:bodyPr/>
                    <a:lstStyle/>
                    <a:p>
                      <a:pPr>
                        <a:lnSpc>
                          <a:spcPct val="125000"/>
                        </a:lnSpc>
                      </a:pPr>
                      <a:r>
                        <a:rPr lang="en-GB" sz="1200" dirty="0"/>
                        <a:t>Reframe the approach taken to business case appraisals and guidance development to assess the impact on health outcomes. </a:t>
                      </a:r>
                    </a:p>
                  </a:txBody>
                  <a:tcPr/>
                </a:tc>
                <a:tc>
                  <a:txBody>
                    <a:bodyPr/>
                    <a:lstStyle/>
                    <a:p>
                      <a:pPr>
                        <a:lnSpc>
                          <a:spcPct val="125000"/>
                        </a:lnSpc>
                      </a:pPr>
                      <a:r>
                        <a:rPr lang="en-GB" sz="1200" dirty="0"/>
                        <a:t>Collectively articulate why local decision-making is best for the health of communities and wealth of the national economy. </a:t>
                      </a:r>
                    </a:p>
                  </a:txBody>
                  <a:tcPr/>
                </a:tc>
                <a:extLst>
                  <a:ext uri="{0D108BD9-81ED-4DB2-BD59-A6C34878D82A}">
                    <a16:rowId xmlns:a16="http://schemas.microsoft.com/office/drawing/2014/main" val="1829673653"/>
                  </a:ext>
                </a:extLst>
              </a:tr>
            </a:tbl>
          </a:graphicData>
        </a:graphic>
      </p:graphicFrame>
      <p:grpSp>
        <p:nvGrpSpPr>
          <p:cNvPr id="6" name="Group 5">
            <a:extLst>
              <a:ext uri="{FF2B5EF4-FFF2-40B4-BE49-F238E27FC236}">
                <a16:creationId xmlns:a16="http://schemas.microsoft.com/office/drawing/2014/main" id="{1EB708A8-1F10-E61A-26A1-81A23159ACB6}"/>
              </a:ext>
            </a:extLst>
          </p:cNvPr>
          <p:cNvGrpSpPr/>
          <p:nvPr/>
        </p:nvGrpSpPr>
        <p:grpSpPr>
          <a:xfrm>
            <a:off x="8397294" y="172504"/>
            <a:ext cx="3489461" cy="400769"/>
            <a:chOff x="8051657" y="172504"/>
            <a:chExt cx="3489461" cy="400769"/>
          </a:xfrm>
        </p:grpSpPr>
        <p:sp>
          <p:nvSpPr>
            <p:cNvPr id="11" name="AutoShape 12">
              <a:extLst>
                <a:ext uri="{FF2B5EF4-FFF2-40B4-BE49-F238E27FC236}">
                  <a16:creationId xmlns:a16="http://schemas.microsoft.com/office/drawing/2014/main" id="{ADEAD327-E220-44D2-FAA3-81DD972F00B2}"/>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4"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2" name="AutoShape 13">
              <a:extLst>
                <a:ext uri="{FF2B5EF4-FFF2-40B4-BE49-F238E27FC236}">
                  <a16:creationId xmlns:a16="http://schemas.microsoft.com/office/drawing/2014/main" id="{80BDC555-934C-6075-3C34-C370A74E6B11}"/>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3" name="AutoShape 15">
              <a:extLst>
                <a:ext uri="{FF2B5EF4-FFF2-40B4-BE49-F238E27FC236}">
                  <a16:creationId xmlns:a16="http://schemas.microsoft.com/office/drawing/2014/main" id="{4091FDA7-2581-1E4F-4CBE-EAE896994C5E}"/>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6"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4" name="AutoShape 13">
              <a:extLst>
                <a:ext uri="{FF2B5EF4-FFF2-40B4-BE49-F238E27FC236}">
                  <a16:creationId xmlns:a16="http://schemas.microsoft.com/office/drawing/2014/main" id="{8818B801-B946-C3F7-3A9C-4720C0D15AF8}"/>
                </a:ext>
              </a:extLst>
            </p:cNvPr>
            <p:cNvSpPr>
              <a:spLocks noChangeArrowheads="1"/>
            </p:cNvSpPr>
            <p:nvPr/>
          </p:nvSpPr>
          <p:spPr bwMode="gray">
            <a:xfrm>
              <a:off x="9711495" y="172821"/>
              <a:ext cx="997200"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solidFill>
                    <a:schemeClr val="bg1"/>
                  </a:solidFill>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How</a:t>
              </a:r>
              <a:r>
                <a:rPr kumimoji="0" lang="en-US" sz="1000" b="1" i="0" u="none" strike="noStrike" kern="0" cap="none" spc="0" normalizeH="0" baseline="0" noProof="0" dirty="0">
                  <a:ln>
                    <a:noFill/>
                  </a:ln>
                  <a:solidFill>
                    <a:schemeClr val="bg1"/>
                  </a:solidFill>
                  <a:effectLst/>
                  <a:uLnTx/>
                  <a:uFillTx/>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grpSp>
      <p:pic>
        <p:nvPicPr>
          <p:cNvPr id="15" name="Graphic 14" descr="Home with solid fill">
            <a:hlinkClick r:id="rId7" action="ppaction://hlinksldjump"/>
            <a:extLst>
              <a:ext uri="{FF2B5EF4-FFF2-40B4-BE49-F238E27FC236}">
                <a16:creationId xmlns:a16="http://schemas.microsoft.com/office/drawing/2014/main" id="{ADCDC4A4-248F-2E39-A2FE-869788FAE7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3786719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FD66-47C4-A311-FED1-02B870BEE9AF}"/>
              </a:ext>
            </a:extLst>
          </p:cNvPr>
          <p:cNvSpPr>
            <a:spLocks noGrp="1"/>
          </p:cNvSpPr>
          <p:nvPr>
            <p:ph type="title"/>
          </p:nvPr>
        </p:nvSpPr>
        <p:spPr>
          <a:xfrm>
            <a:off x="479424" y="372269"/>
            <a:ext cx="5808359" cy="1035804"/>
          </a:xfrm>
        </p:spPr>
        <p:txBody>
          <a:bodyPr/>
          <a:lstStyle/>
          <a:p>
            <a:r>
              <a:rPr lang="en-US" sz="2600" dirty="0"/>
              <a:t>Step 3: </a:t>
            </a:r>
            <a:r>
              <a:rPr lang="en-US" sz="2600" dirty="0" err="1"/>
              <a:t>Recognise</a:t>
            </a:r>
            <a:r>
              <a:rPr lang="en-US" sz="2600" dirty="0"/>
              <a:t> that </a:t>
            </a:r>
            <a:r>
              <a:rPr lang="en-US" sz="2600" b="1" dirty="0"/>
              <a:t>everything has an impact on health</a:t>
            </a:r>
            <a:endParaRPr lang="en-GB" sz="2600" dirty="0"/>
          </a:p>
        </p:txBody>
      </p:sp>
      <p:sp>
        <p:nvSpPr>
          <p:cNvPr id="4" name="Slide Number Placeholder 3">
            <a:extLst>
              <a:ext uri="{FF2B5EF4-FFF2-40B4-BE49-F238E27FC236}">
                <a16:creationId xmlns:a16="http://schemas.microsoft.com/office/drawing/2014/main" id="{E8C67180-C949-1AEA-1BC9-92C21115A4D7}"/>
              </a:ext>
            </a:extLst>
          </p:cNvPr>
          <p:cNvSpPr>
            <a:spLocks noGrp="1"/>
          </p:cNvSpPr>
          <p:nvPr>
            <p:ph type="sldNum" sz="quarter" idx="12"/>
          </p:nvPr>
        </p:nvSpPr>
        <p:spPr/>
        <p:txBody>
          <a:bodyPr/>
          <a:lstStyle/>
          <a:p>
            <a:fld id="{FD15E2C3-2FDC-5443-A5D7-CEF7C1191BA7}" type="slidenum">
              <a:rPr lang="en-GB" smtClean="0"/>
              <a:t>23</a:t>
            </a:fld>
            <a:endParaRPr lang="en-GB" dirty="0"/>
          </a:p>
        </p:txBody>
      </p:sp>
      <p:pic>
        <p:nvPicPr>
          <p:cNvPr id="10" name="Graphic 53">
            <a:extLst>
              <a:ext uri="{FF2B5EF4-FFF2-40B4-BE49-F238E27FC236}">
                <a16:creationId xmlns:a16="http://schemas.microsoft.com/office/drawing/2014/main" id="{0C2E9A5E-FC0D-A6A1-382C-B36DFE1CF3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sp>
        <p:nvSpPr>
          <p:cNvPr id="16" name="Footer Placeholder 4">
            <a:extLst>
              <a:ext uri="{FF2B5EF4-FFF2-40B4-BE49-F238E27FC236}">
                <a16:creationId xmlns:a16="http://schemas.microsoft.com/office/drawing/2014/main" id="{F3E579D0-147F-FF99-394A-6FE2DA93E6D3}"/>
              </a:ext>
            </a:extLst>
          </p:cNvPr>
          <p:cNvSpPr txBox="1">
            <a:spLocks/>
          </p:cNvSpPr>
          <p:nvPr/>
        </p:nvSpPr>
        <p:spPr>
          <a:xfrm>
            <a:off x="479425" y="6391610"/>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sp>
        <p:nvSpPr>
          <p:cNvPr id="6" name="Content Placeholder 2">
            <a:extLst>
              <a:ext uri="{FF2B5EF4-FFF2-40B4-BE49-F238E27FC236}">
                <a16:creationId xmlns:a16="http://schemas.microsoft.com/office/drawing/2014/main" id="{18D0AE63-5B67-0E8A-8C3F-3AAC1737112D}"/>
              </a:ext>
            </a:extLst>
          </p:cNvPr>
          <p:cNvSpPr txBox="1">
            <a:spLocks/>
          </p:cNvSpPr>
          <p:nvPr/>
        </p:nvSpPr>
        <p:spPr>
          <a:xfrm>
            <a:off x="6096000" y="1574064"/>
            <a:ext cx="4948719" cy="3699416"/>
          </a:xfrm>
          <a:prstGeom prst="rect">
            <a:avLst/>
          </a:prstGeom>
        </p:spPr>
        <p:txBody>
          <a:bodyPr vert="horz" lIns="0" tIns="0" rIns="288000" bIns="0" rtlCol="0">
            <a:no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400" dirty="0"/>
              <a:t>Process</a:t>
            </a:r>
          </a:p>
          <a:p>
            <a:pPr marL="285750" indent="-285750">
              <a:spcBef>
                <a:spcPts val="0"/>
              </a:spcBef>
              <a:spcAft>
                <a:spcPts val="1200"/>
              </a:spcAft>
              <a:buFont typeface="Arial" panose="020B0604020202020204" pitchFamily="34" charset="0"/>
              <a:buChar char="•"/>
            </a:pPr>
            <a:r>
              <a:rPr lang="en-US" sz="1200" b="0" dirty="0"/>
              <a:t>Developing an operating model will take time and a consistent, constant and concerted effort to get there and will </a:t>
            </a:r>
            <a:r>
              <a:rPr lang="en-US" sz="1200" dirty="0"/>
              <a:t>draw heavily on the experience of those ‘translators’ in local positions </a:t>
            </a:r>
            <a:r>
              <a:rPr lang="en-US" sz="1200" b="0" dirty="0"/>
              <a:t>who work across sectoral boundaries.</a:t>
            </a:r>
          </a:p>
          <a:p>
            <a:pPr marL="285750" indent="-285750">
              <a:spcBef>
                <a:spcPts val="0"/>
              </a:spcBef>
              <a:spcAft>
                <a:spcPts val="1200"/>
              </a:spcAft>
              <a:buFont typeface="Arial" panose="020B0604020202020204" pitchFamily="34" charset="0"/>
              <a:buChar char="•"/>
            </a:pPr>
            <a:r>
              <a:rPr lang="en-US" sz="1200" b="0" dirty="0"/>
              <a:t>This relationship can also </a:t>
            </a:r>
            <a:r>
              <a:rPr lang="en-US" sz="1200" dirty="0"/>
              <a:t>simplify the institutional landscape and enable greater clarity on the specific role</a:t>
            </a:r>
            <a:r>
              <a:rPr lang="en-US" sz="1200" b="0" dirty="0"/>
              <a:t> that, for example, the ICS, NHS, MCA, CCA, local authorities and partners can and should all play in this shared yet complex journey, understanding each other and mapping it out.</a:t>
            </a:r>
          </a:p>
          <a:p>
            <a:pPr marL="285750" indent="-285750">
              <a:spcBef>
                <a:spcPts val="0"/>
              </a:spcBef>
              <a:spcAft>
                <a:spcPts val="1200"/>
              </a:spcAft>
              <a:buFont typeface="Arial" panose="020B0604020202020204" pitchFamily="34" charset="0"/>
              <a:buChar char="•"/>
            </a:pPr>
            <a:r>
              <a:rPr lang="en-US" sz="1200" b="0" dirty="0"/>
              <a:t>The relationship between the </a:t>
            </a:r>
            <a:r>
              <a:rPr lang="en-US" sz="1200" b="0" dirty="0" err="1"/>
              <a:t>centre</a:t>
            </a:r>
            <a:r>
              <a:rPr lang="en-US" sz="1200" b="0" dirty="0"/>
              <a:t> and local can ebb and flow, and </a:t>
            </a:r>
            <a:r>
              <a:rPr lang="en-US" sz="1200" dirty="0"/>
              <a:t>leaders should look to reflect on who they need to influence and make every contact count </a:t>
            </a:r>
            <a:r>
              <a:rPr lang="en-US" sz="1200" b="0" dirty="0"/>
              <a:t>when talking to government.</a:t>
            </a:r>
          </a:p>
        </p:txBody>
      </p:sp>
      <p:sp>
        <p:nvSpPr>
          <p:cNvPr id="12" name="Content Placeholder 2">
            <a:extLst>
              <a:ext uri="{FF2B5EF4-FFF2-40B4-BE49-F238E27FC236}">
                <a16:creationId xmlns:a16="http://schemas.microsoft.com/office/drawing/2014/main" id="{39735071-E4D0-7D09-1061-025A8D4F5C8C}"/>
              </a:ext>
            </a:extLst>
          </p:cNvPr>
          <p:cNvSpPr txBox="1">
            <a:spLocks/>
          </p:cNvSpPr>
          <p:nvPr/>
        </p:nvSpPr>
        <p:spPr>
          <a:xfrm>
            <a:off x="504255" y="1574064"/>
            <a:ext cx="5043791" cy="3631708"/>
          </a:xfrm>
          <a:prstGeom prst="rect">
            <a:avLst/>
          </a:prstGeom>
        </p:spPr>
        <p:txBody>
          <a:bodyPr vert="horz" lIns="0" tIns="0" rIns="288000" bIns="0" rtlCol="0">
            <a:no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400" dirty="0"/>
              <a:t>Productivity</a:t>
            </a:r>
          </a:p>
          <a:p>
            <a:pPr marL="285750" indent="-285750">
              <a:spcBef>
                <a:spcPts val="0"/>
              </a:spcBef>
              <a:spcAft>
                <a:spcPts val="1200"/>
              </a:spcAft>
              <a:buFont typeface="Arial" panose="020B0604020202020204" pitchFamily="34" charset="0"/>
              <a:buChar char="•"/>
            </a:pPr>
            <a:r>
              <a:rPr lang="en-US" sz="1200" b="0" dirty="0"/>
              <a:t>Knowledge of local money flows within and between sectors is often limited, </a:t>
            </a:r>
            <a:r>
              <a:rPr lang="en-US" sz="1200" dirty="0"/>
              <a:t>significantly reducing the ability to best use and influence the finite resources across a place; </a:t>
            </a:r>
            <a:r>
              <a:rPr lang="en-US" sz="1200" b="0" dirty="0"/>
              <a:t>challenge existing thinking and spending where it is not fully effective; and bring in external finance partners through new whole-system plans.</a:t>
            </a:r>
          </a:p>
          <a:p>
            <a:pPr marL="285750" indent="-285750">
              <a:spcBef>
                <a:spcPts val="0"/>
              </a:spcBef>
              <a:spcAft>
                <a:spcPts val="1200"/>
              </a:spcAft>
              <a:buFont typeface="Arial" panose="020B0604020202020204" pitchFamily="34" charset="0"/>
              <a:buChar char="•"/>
            </a:pPr>
            <a:r>
              <a:rPr lang="en-US" sz="1200" b="0" dirty="0"/>
              <a:t>The relationship between combined authorities and investors is an area of growing focus </a:t>
            </a:r>
            <a:r>
              <a:rPr lang="en-US" sz="1200" dirty="0"/>
              <a:t>and support from an ICS can be critical in helping develop investible local propositions in the population health space </a:t>
            </a:r>
            <a:r>
              <a:rPr lang="en-US" sz="1200" b="0" dirty="0"/>
              <a:t>that will be of significant interest to private finance.</a:t>
            </a:r>
          </a:p>
          <a:p>
            <a:pPr marL="285750" indent="-285750">
              <a:spcBef>
                <a:spcPts val="0"/>
              </a:spcBef>
              <a:spcAft>
                <a:spcPts val="1200"/>
              </a:spcAft>
              <a:buFont typeface="Arial" panose="020B0604020202020204" pitchFamily="34" charset="0"/>
              <a:buChar char="•"/>
            </a:pPr>
            <a:r>
              <a:rPr lang="en-US" sz="1200" b="0" dirty="0"/>
              <a:t>We need to accelerate the shift to value-based funding, with </a:t>
            </a:r>
            <a:r>
              <a:rPr lang="en-US" sz="1200" dirty="0"/>
              <a:t>formal, technical business cases for investment becoming a more </a:t>
            </a:r>
            <a:r>
              <a:rPr lang="en-US" sz="1200" dirty="0" err="1"/>
              <a:t>standardised</a:t>
            </a:r>
            <a:r>
              <a:rPr lang="en-US" sz="1200" dirty="0"/>
              <a:t> part of developing and appraising local policy and outcomes</a:t>
            </a:r>
            <a:r>
              <a:rPr lang="en-US" sz="1200" b="0" dirty="0"/>
              <a:t>, and thus delivering change.</a:t>
            </a:r>
          </a:p>
        </p:txBody>
      </p:sp>
      <p:grpSp>
        <p:nvGrpSpPr>
          <p:cNvPr id="5" name="Group 4">
            <a:extLst>
              <a:ext uri="{FF2B5EF4-FFF2-40B4-BE49-F238E27FC236}">
                <a16:creationId xmlns:a16="http://schemas.microsoft.com/office/drawing/2014/main" id="{11FC9F00-748C-222D-72F3-82EA407B60F1}"/>
              </a:ext>
            </a:extLst>
          </p:cNvPr>
          <p:cNvGrpSpPr/>
          <p:nvPr/>
        </p:nvGrpSpPr>
        <p:grpSpPr>
          <a:xfrm>
            <a:off x="8397294" y="172504"/>
            <a:ext cx="3489461" cy="400769"/>
            <a:chOff x="8051657" y="172504"/>
            <a:chExt cx="3489461" cy="400769"/>
          </a:xfrm>
        </p:grpSpPr>
        <p:sp>
          <p:nvSpPr>
            <p:cNvPr id="8" name="AutoShape 12">
              <a:extLst>
                <a:ext uri="{FF2B5EF4-FFF2-40B4-BE49-F238E27FC236}">
                  <a16:creationId xmlns:a16="http://schemas.microsoft.com/office/drawing/2014/main" id="{77AC7492-04D1-4EAB-3D69-3C61D2827B98}"/>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4"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9" name="AutoShape 13">
              <a:extLst>
                <a:ext uri="{FF2B5EF4-FFF2-40B4-BE49-F238E27FC236}">
                  <a16:creationId xmlns:a16="http://schemas.microsoft.com/office/drawing/2014/main" id="{EB362604-5EC1-912B-D97C-063B52ED1A81}"/>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1" name="AutoShape 15">
              <a:extLst>
                <a:ext uri="{FF2B5EF4-FFF2-40B4-BE49-F238E27FC236}">
                  <a16:creationId xmlns:a16="http://schemas.microsoft.com/office/drawing/2014/main" id="{EB45C1F4-1AD3-404F-949C-976E5B68EEC7}"/>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6"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3" name="AutoShape 13">
              <a:extLst>
                <a:ext uri="{FF2B5EF4-FFF2-40B4-BE49-F238E27FC236}">
                  <a16:creationId xmlns:a16="http://schemas.microsoft.com/office/drawing/2014/main" id="{3E81F39E-7FFD-0BE9-4AD6-D4D4DF94B137}"/>
                </a:ext>
              </a:extLst>
            </p:cNvPr>
            <p:cNvSpPr>
              <a:spLocks noChangeArrowheads="1"/>
            </p:cNvSpPr>
            <p:nvPr/>
          </p:nvSpPr>
          <p:spPr bwMode="gray">
            <a:xfrm>
              <a:off x="9711495" y="172821"/>
              <a:ext cx="997200"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solidFill>
                    <a:schemeClr val="bg1"/>
                  </a:solidFill>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How</a:t>
              </a:r>
              <a:r>
                <a:rPr kumimoji="0" lang="en-US" sz="1000" b="1" i="0" u="none" strike="noStrike" kern="0" cap="none" spc="0" normalizeH="0" baseline="0" noProof="0" dirty="0">
                  <a:ln>
                    <a:noFill/>
                  </a:ln>
                  <a:solidFill>
                    <a:schemeClr val="bg1"/>
                  </a:solidFill>
                  <a:effectLst/>
                  <a:uLnTx/>
                  <a:uFillTx/>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grpSp>
      <p:pic>
        <p:nvPicPr>
          <p:cNvPr id="14" name="Graphic 13" descr="Home with solid fill">
            <a:hlinkClick r:id="rId7" action="ppaction://hlinksldjump"/>
            <a:extLst>
              <a:ext uri="{FF2B5EF4-FFF2-40B4-BE49-F238E27FC236}">
                <a16:creationId xmlns:a16="http://schemas.microsoft.com/office/drawing/2014/main" id="{B4E959CE-A758-C934-B5E8-1CC0084140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3967643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5358-E855-2941-A10E-052E51CC50B4}"/>
              </a:ext>
            </a:extLst>
          </p:cNvPr>
          <p:cNvSpPr>
            <a:spLocks noGrp="1"/>
          </p:cNvSpPr>
          <p:nvPr>
            <p:ph type="title"/>
          </p:nvPr>
        </p:nvSpPr>
        <p:spPr>
          <a:xfrm>
            <a:off x="479425" y="372269"/>
            <a:ext cx="6739183" cy="1035804"/>
          </a:xfrm>
        </p:spPr>
        <p:txBody>
          <a:bodyPr vert="horz" lIns="0" tIns="0" rIns="0" bIns="0" rtlCol="0" anchor="t" anchorCtr="0">
            <a:normAutofit/>
          </a:bodyPr>
          <a:lstStyle/>
          <a:p>
            <a:r>
              <a:rPr lang="en-GB" kern="1200" dirty="0">
                <a:latin typeface="+mj-lt"/>
                <a:ea typeface="+mj-ea"/>
                <a:cs typeface="+mj-cs"/>
              </a:rPr>
              <a:t>Health and devolution in practice: emerging </a:t>
            </a:r>
            <a:r>
              <a:rPr lang="en-GB" dirty="0"/>
              <a:t>c</a:t>
            </a:r>
            <a:r>
              <a:rPr lang="en-GB" kern="1200" dirty="0">
                <a:latin typeface="+mj-lt"/>
                <a:ea typeface="+mj-ea"/>
                <a:cs typeface="+mj-cs"/>
              </a:rPr>
              <a:t>ase studies</a:t>
            </a:r>
          </a:p>
        </p:txBody>
      </p:sp>
      <p:sp>
        <p:nvSpPr>
          <p:cNvPr id="5" name="Slide Number Placeholder 4">
            <a:extLst>
              <a:ext uri="{FF2B5EF4-FFF2-40B4-BE49-F238E27FC236}">
                <a16:creationId xmlns:a16="http://schemas.microsoft.com/office/drawing/2014/main" id="{CE3941ED-409F-9D46-868B-F53DA25885D4}"/>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marL="0" marR="0" lvl="0" indent="0" algn="r" defTabSz="914377" rtl="0" eaLnBrk="1" fontAlgn="auto" latinLnBrk="0" hangingPunct="1">
              <a:lnSpc>
                <a:spcPct val="100000"/>
              </a:lnSpc>
              <a:spcBef>
                <a:spcPts val="0"/>
              </a:spcBef>
              <a:spcAft>
                <a:spcPts val="600"/>
              </a:spcAft>
              <a:buClrTx/>
              <a:buSzTx/>
              <a:buFontTx/>
              <a:buNone/>
              <a:tabLst/>
              <a:defRPr/>
            </a:pPr>
            <a:fld id="{FD15E2C3-2FDC-5443-A5D7-CEF7C1191BA7}" type="slidenum">
              <a:rPr kumimoji="0" lang="en-GB" sz="900" b="0" i="0" u="none" strike="noStrike" kern="1200" cap="none" spc="0" normalizeH="0" baseline="0" noProof="0" smtClean="0">
                <a:ln>
                  <a:noFill/>
                </a:ln>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600"/>
                </a:spcAft>
                <a:buClrTx/>
                <a:buSzTx/>
                <a:buFontTx/>
                <a:buNone/>
                <a:tabLst/>
                <a:defRPr/>
              </a:pPr>
              <a:t>24</a:t>
            </a:fld>
            <a:endParaRPr kumimoji="0" lang="en-GB" sz="900" b="0" i="0" u="none" strike="noStrike" kern="1200" cap="none" spc="0" normalizeH="0" baseline="0" noProof="0" dirty="0">
              <a:ln>
                <a:noFill/>
              </a:ln>
              <a:effectLst/>
              <a:uLnTx/>
              <a:uFillTx/>
              <a:latin typeface="Arial" panose="020B0604020202020204"/>
              <a:ea typeface="+mn-ea"/>
              <a:cs typeface="+mn-cs"/>
            </a:endParaRPr>
          </a:p>
        </p:txBody>
      </p:sp>
      <p:pic>
        <p:nvPicPr>
          <p:cNvPr id="3" name="Graphic 53">
            <a:extLst>
              <a:ext uri="{FF2B5EF4-FFF2-40B4-BE49-F238E27FC236}">
                <a16:creationId xmlns:a16="http://schemas.microsoft.com/office/drawing/2014/main" id="{4CEE3186-8797-AE75-855F-6B0AF4EDA6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5975" y="6298168"/>
            <a:ext cx="1752600" cy="255270"/>
          </a:xfrm>
          <a:prstGeom prst="rect">
            <a:avLst/>
          </a:prstGeom>
        </p:spPr>
      </p:pic>
      <p:sp>
        <p:nvSpPr>
          <p:cNvPr id="22" name="TextBox 21">
            <a:extLst>
              <a:ext uri="{FF2B5EF4-FFF2-40B4-BE49-F238E27FC236}">
                <a16:creationId xmlns:a16="http://schemas.microsoft.com/office/drawing/2014/main" id="{9C5BDA19-A186-17F3-9EA8-378EA0479A56}"/>
              </a:ext>
            </a:extLst>
          </p:cNvPr>
          <p:cNvSpPr txBox="1"/>
          <p:nvPr/>
        </p:nvSpPr>
        <p:spPr>
          <a:xfrm>
            <a:off x="413778" y="1382525"/>
            <a:ext cx="10857890" cy="724686"/>
          </a:xfrm>
          <a:prstGeom prst="rect">
            <a:avLst/>
          </a:prstGeom>
          <a:noFill/>
        </p:spPr>
        <p:txBody>
          <a:bodyPr wrap="square">
            <a:spAutoFit/>
          </a:bodyPr>
          <a:lstStyle/>
          <a:p>
            <a:pPr marL="0" marR="0" lvl="0" indent="0" algn="l" defTabSz="914377" rtl="0" eaLnBrk="1" fontAlgn="auto" latinLnBrk="0" hangingPunct="1">
              <a:spcBef>
                <a:spcPts val="0"/>
              </a:spcBef>
              <a:spcAft>
                <a:spcPts val="0"/>
              </a:spcAft>
              <a:buClrTx/>
              <a:buSzTx/>
              <a:buFontTx/>
              <a:buNone/>
              <a:tabLst/>
              <a:defRPr/>
            </a:pPr>
            <a:r>
              <a:rPr kumimoji="0" lang="en-GB" sz="1200" b="0" i="0" u="none" strike="noStrike" kern="1200" cap="none" spc="0" normalizeH="0" baseline="0" noProof="0" dirty="0">
                <a:ln>
                  <a:noFill/>
                </a:ln>
                <a:solidFill>
                  <a:srgbClr val="121A3C"/>
                </a:solidFill>
                <a:effectLst/>
                <a:uLnTx/>
                <a:uFillTx/>
                <a:latin typeface="Arial" panose="020B0604020202020204"/>
                <a:ea typeface="+mn-ea"/>
                <a:cs typeface="+mn-cs"/>
              </a:rPr>
              <a:t>Summarised in this report are examples of emerging practice from across the country, which can help ICSs and combined </a:t>
            </a:r>
            <a:r>
              <a:rPr lang="en-GB" sz="1200" dirty="0">
                <a:solidFill>
                  <a:srgbClr val="121A3C"/>
                </a:solidFill>
                <a:latin typeface="Arial" panose="020B0604020202020204"/>
              </a:rPr>
              <a:t>a</a:t>
            </a:r>
            <a:r>
              <a:rPr kumimoji="0" lang="en-GB" sz="1200" b="0" i="0" u="none" strike="noStrike" kern="1200" cap="none" spc="0" normalizeH="0" baseline="0" noProof="0" dirty="0" err="1">
                <a:ln>
                  <a:noFill/>
                </a:ln>
                <a:solidFill>
                  <a:srgbClr val="121A3C"/>
                </a:solidFill>
                <a:effectLst/>
                <a:uLnTx/>
                <a:uFillTx/>
                <a:latin typeface="Arial" panose="020B0604020202020204"/>
                <a:ea typeface="+mn-ea"/>
                <a:cs typeface="+mn-cs"/>
              </a:rPr>
              <a:t>uthorities</a:t>
            </a:r>
            <a:r>
              <a:rPr kumimoji="0" lang="en-GB" sz="1200" b="0" i="0" u="none" strike="noStrike" kern="1200" cap="none" spc="0" normalizeH="0" baseline="0" noProof="0" dirty="0">
                <a:ln>
                  <a:noFill/>
                </a:ln>
                <a:solidFill>
                  <a:srgbClr val="121A3C"/>
                </a:solidFill>
                <a:effectLst/>
                <a:uLnTx/>
                <a:uFillTx/>
                <a:latin typeface="Arial" panose="020B0604020202020204"/>
                <a:ea typeface="+mn-ea"/>
                <a:cs typeface="+mn-cs"/>
              </a:rPr>
              <a:t> visualise what progress may look and feel like:</a:t>
            </a:r>
          </a:p>
          <a:p>
            <a:pPr marL="0" marR="0" lvl="0" indent="0" algn="l" defTabSz="914377"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121A3C"/>
                </a:solidFill>
                <a:effectLst/>
                <a:uLnTx/>
                <a:uFillTx/>
                <a:latin typeface="Arial" panose="020B0604020202020204"/>
                <a:ea typeface="+mn-ea"/>
                <a:cs typeface="+mn-cs"/>
              </a:rPr>
              <a:t> </a:t>
            </a:r>
          </a:p>
        </p:txBody>
      </p:sp>
      <p:grpSp>
        <p:nvGrpSpPr>
          <p:cNvPr id="13" name="Group 12">
            <a:extLst>
              <a:ext uri="{FF2B5EF4-FFF2-40B4-BE49-F238E27FC236}">
                <a16:creationId xmlns:a16="http://schemas.microsoft.com/office/drawing/2014/main" id="{23B3C980-A5FD-50A4-98DC-8930D887FD46}"/>
              </a:ext>
            </a:extLst>
          </p:cNvPr>
          <p:cNvGrpSpPr/>
          <p:nvPr/>
        </p:nvGrpSpPr>
        <p:grpSpPr>
          <a:xfrm>
            <a:off x="389446" y="1971702"/>
            <a:ext cx="3784787" cy="3221159"/>
            <a:chOff x="388666" y="946480"/>
            <a:chExt cx="3784787" cy="3221159"/>
          </a:xfrm>
        </p:grpSpPr>
        <p:sp>
          <p:nvSpPr>
            <p:cNvPr id="62" name="Rectangle 61">
              <a:extLst>
                <a:ext uri="{FF2B5EF4-FFF2-40B4-BE49-F238E27FC236}">
                  <a16:creationId xmlns:a16="http://schemas.microsoft.com/office/drawing/2014/main" id="{41C8B014-3FD1-7BBC-DA2E-DD9D866C4AE2}"/>
                </a:ext>
              </a:extLst>
            </p:cNvPr>
            <p:cNvSpPr/>
            <p:nvPr/>
          </p:nvSpPr>
          <p:spPr>
            <a:xfrm>
              <a:off x="1066904" y="1052940"/>
              <a:ext cx="3106549" cy="3114699"/>
            </a:xfrm>
            <a:prstGeom prst="rect">
              <a:avLst/>
            </a:prstGeom>
          </p:spPr>
          <p:txBody>
            <a:bodyPr wrap="square" lIns="0" tIns="0" rIns="0" bIns="0" anchor="ctr" anchorCtr="0">
              <a:spAutoFit/>
            </a:bodyPr>
            <a:lstStyle/>
            <a:p>
              <a:pPr marL="0" marR="0" lvl="0" indent="0" defTabSz="914377" rtl="0" eaLnBrk="1" fontAlgn="auto" latinLnBrk="0" hangingPunct="1">
                <a:lnSpc>
                  <a:spcPct val="125000"/>
                </a:lnSpc>
                <a:spcBef>
                  <a:spcPts val="0"/>
                </a:spcBef>
                <a:spcAft>
                  <a:spcPts val="1200"/>
                </a:spcAft>
                <a:buClrTx/>
                <a:buSzTx/>
                <a:buFontTx/>
                <a:buNone/>
                <a:tabLst/>
                <a:defRPr/>
              </a:pPr>
              <a:r>
                <a:rPr lang="en-US" sz="1100" dirty="0"/>
                <a:t>Prevention is a thread running through the </a:t>
              </a:r>
              <a:r>
                <a:rPr lang="en-US" sz="1100" b="1" dirty="0"/>
                <a:t>North East devolution deal </a:t>
              </a:r>
              <a:r>
                <a:rPr lang="en-US" sz="1100" dirty="0"/>
                <a:t>as well as the priorities of the new North East and North Cumbria Integrated Care Board. The North East devolution deal outlines the intent to establish a </a:t>
              </a:r>
              <a:r>
                <a:rPr lang="en-US" sz="1100" dirty="0" err="1"/>
                <a:t>programme</a:t>
              </a:r>
              <a:r>
                <a:rPr lang="en-US" sz="1100" dirty="0"/>
                <a:t> of public service reform (PSR). Example priorities are presented in the deal for consideration, including: </a:t>
              </a:r>
            </a:p>
            <a:p>
              <a:pPr marL="171450" marR="0" lvl="0" indent="-171450" defTabSz="914377" rtl="0" eaLnBrk="1" fontAlgn="auto" latinLnBrk="0" hangingPunct="1">
                <a:lnSpc>
                  <a:spcPct val="125000"/>
                </a:lnSpc>
                <a:spcBef>
                  <a:spcPts val="0"/>
                </a:spcBef>
                <a:spcAft>
                  <a:spcPts val="600"/>
                </a:spcAft>
                <a:buClrTx/>
                <a:buSzTx/>
                <a:buFont typeface="Arial" panose="020B0604020202020204" pitchFamily="34" charset="0"/>
                <a:buChar char="•"/>
                <a:tabLst/>
                <a:defRPr/>
              </a:pPr>
              <a:r>
                <a:rPr lang="en-US" sz="1100" dirty="0"/>
                <a:t>place-based approaches to health</a:t>
              </a:r>
            </a:p>
            <a:p>
              <a:pPr marL="171450" marR="0" lvl="0" indent="-171450" defTabSz="914377" rtl="0" eaLnBrk="1" fontAlgn="auto" latinLnBrk="0" hangingPunct="1">
                <a:lnSpc>
                  <a:spcPct val="125000"/>
                </a:lnSpc>
                <a:spcBef>
                  <a:spcPts val="0"/>
                </a:spcBef>
                <a:spcAft>
                  <a:spcPts val="600"/>
                </a:spcAft>
                <a:buClrTx/>
                <a:buSzTx/>
                <a:buFont typeface="Arial" panose="020B0604020202020204" pitchFamily="34" charset="0"/>
                <a:buChar char="•"/>
                <a:tabLst/>
                <a:defRPr/>
              </a:pPr>
              <a:r>
                <a:rPr lang="en-US" sz="1100" dirty="0"/>
                <a:t>prevention in public safety</a:t>
              </a:r>
            </a:p>
            <a:p>
              <a:pPr marL="171450" marR="0" lvl="0" indent="-171450" defTabSz="914377" rtl="0" eaLnBrk="1" fontAlgn="auto" latinLnBrk="0" hangingPunct="1">
                <a:lnSpc>
                  <a:spcPct val="125000"/>
                </a:lnSpc>
                <a:spcBef>
                  <a:spcPts val="0"/>
                </a:spcBef>
                <a:spcAft>
                  <a:spcPts val="600"/>
                </a:spcAft>
                <a:buClrTx/>
                <a:buSzTx/>
                <a:buFont typeface="Arial" panose="020B0604020202020204" pitchFamily="34" charset="0"/>
                <a:buChar char="•"/>
                <a:tabLst/>
                <a:defRPr/>
              </a:pPr>
              <a:r>
                <a:rPr lang="en-US" sz="1100" dirty="0"/>
                <a:t>a regional approach to address public service workforce issues</a:t>
              </a:r>
            </a:p>
            <a:p>
              <a:pPr marL="171450" marR="0" lvl="0" indent="-171450" defTabSz="914377" rtl="0" eaLnBrk="1" fontAlgn="auto" latinLnBrk="0" hangingPunct="1">
                <a:lnSpc>
                  <a:spcPct val="125000"/>
                </a:lnSpc>
                <a:spcBef>
                  <a:spcPts val="0"/>
                </a:spcBef>
                <a:spcAft>
                  <a:spcPts val="600"/>
                </a:spcAft>
                <a:buClrTx/>
                <a:buSzTx/>
                <a:buFont typeface="Arial" panose="020B0604020202020204" pitchFamily="34" charset="0"/>
                <a:buChar char="•"/>
                <a:tabLst/>
                <a:defRPr/>
              </a:pPr>
              <a:r>
                <a:rPr lang="en-US" sz="1100" dirty="0"/>
                <a:t>and a dedicated radical prevention fund.</a:t>
              </a:r>
              <a:endParaRPr kumimoji="0" lang="en-US" sz="1100" b="0" i="0" u="none" strike="noStrike" kern="1200" cap="none" spc="0" normalizeH="0" baseline="0" noProof="0" dirty="0">
                <a:ln>
                  <a:noFill/>
                </a:ln>
                <a:effectLst/>
                <a:uLnTx/>
                <a:uFillTx/>
                <a:latin typeface="Arial" panose="020B0604020202020204"/>
                <a:ea typeface="+mn-ea"/>
                <a:cs typeface="+mn-cs"/>
              </a:endParaRPr>
            </a:p>
          </p:txBody>
        </p:sp>
        <p:sp>
          <p:nvSpPr>
            <p:cNvPr id="63" name="TextBox 62">
              <a:extLst>
                <a:ext uri="{FF2B5EF4-FFF2-40B4-BE49-F238E27FC236}">
                  <a16:creationId xmlns:a16="http://schemas.microsoft.com/office/drawing/2014/main" id="{1F3974F0-EEE2-42FE-800F-06E72522961E}"/>
                </a:ext>
              </a:extLst>
            </p:cNvPr>
            <p:cNvSpPr txBox="1"/>
            <p:nvPr/>
          </p:nvSpPr>
          <p:spPr>
            <a:xfrm>
              <a:off x="388666" y="946480"/>
              <a:ext cx="572542" cy="1088366"/>
            </a:xfrm>
            <a:prstGeom prst="rect">
              <a:avLst/>
            </a:prstGeom>
            <a:noFill/>
          </p:spPr>
          <p:txBody>
            <a:bodyPr wrap="square" lIns="36000" tIns="36000" rIns="36000" bIns="36000" rtlCol="0" anchor="ctr" anchorCtr="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accent4"/>
                  </a:solidFill>
                  <a:effectLst/>
                  <a:uLnTx/>
                  <a:uFillTx/>
                  <a:latin typeface="Arial" panose="020B0604020202020204"/>
                  <a:ea typeface="+mn-ea"/>
                  <a:cs typeface="+mn-cs"/>
                </a:rPr>
                <a:t>1</a:t>
              </a:r>
            </a:p>
          </p:txBody>
        </p:sp>
        <p:cxnSp>
          <p:nvCxnSpPr>
            <p:cNvPr id="64" name="Straight Connector 63">
              <a:extLst>
                <a:ext uri="{FF2B5EF4-FFF2-40B4-BE49-F238E27FC236}">
                  <a16:creationId xmlns:a16="http://schemas.microsoft.com/office/drawing/2014/main" id="{FB6F1036-3B29-1E57-184B-FBC222A76C0B}"/>
                </a:ext>
              </a:extLst>
            </p:cNvPr>
            <p:cNvCxnSpPr>
              <a:cxnSpLocks/>
            </p:cNvCxnSpPr>
            <p:nvPr/>
          </p:nvCxnSpPr>
          <p:spPr>
            <a:xfrm flipH="1">
              <a:off x="912864" y="1215127"/>
              <a:ext cx="22217" cy="2846713"/>
            </a:xfrm>
            <a:prstGeom prst="line">
              <a:avLst/>
            </a:prstGeom>
            <a:ln w="952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AFD2D76E-1B43-4142-0D6F-AF1B7952AE8F}"/>
              </a:ext>
            </a:extLst>
          </p:cNvPr>
          <p:cNvGrpSpPr/>
          <p:nvPr/>
        </p:nvGrpSpPr>
        <p:grpSpPr>
          <a:xfrm>
            <a:off x="4295969" y="1929615"/>
            <a:ext cx="3871163" cy="3906894"/>
            <a:chOff x="288585" y="3684268"/>
            <a:chExt cx="3871163" cy="3906894"/>
          </a:xfrm>
        </p:grpSpPr>
        <p:sp>
          <p:nvSpPr>
            <p:cNvPr id="66" name="TextBox 65">
              <a:extLst>
                <a:ext uri="{FF2B5EF4-FFF2-40B4-BE49-F238E27FC236}">
                  <a16:creationId xmlns:a16="http://schemas.microsoft.com/office/drawing/2014/main" id="{7570E5AB-0813-2DAF-470F-BC40BC61DBBA}"/>
                </a:ext>
              </a:extLst>
            </p:cNvPr>
            <p:cNvSpPr txBox="1"/>
            <p:nvPr/>
          </p:nvSpPr>
          <p:spPr>
            <a:xfrm>
              <a:off x="288585" y="3684268"/>
              <a:ext cx="595040" cy="1088366"/>
            </a:xfrm>
            <a:prstGeom prst="rect">
              <a:avLst/>
            </a:prstGeom>
            <a:noFill/>
          </p:spPr>
          <p:txBody>
            <a:bodyPr wrap="square" lIns="36000" tIns="36000" rIns="36000" bIns="36000" rtlCol="0" anchor="ctr" anchorCtr="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accent2"/>
                  </a:solidFill>
                  <a:effectLst/>
                  <a:uLnTx/>
                  <a:uFillTx/>
                  <a:latin typeface="Arial" panose="020B0604020202020204"/>
                  <a:ea typeface="+mn-ea"/>
                  <a:cs typeface="+mn-cs"/>
                </a:rPr>
                <a:t>2</a:t>
              </a:r>
            </a:p>
          </p:txBody>
        </p:sp>
        <p:cxnSp>
          <p:nvCxnSpPr>
            <p:cNvPr id="67" name="Straight Connector 66">
              <a:extLst>
                <a:ext uri="{FF2B5EF4-FFF2-40B4-BE49-F238E27FC236}">
                  <a16:creationId xmlns:a16="http://schemas.microsoft.com/office/drawing/2014/main" id="{945F8F7D-CD76-5DDC-EB21-3D61462F19DA}"/>
                </a:ext>
              </a:extLst>
            </p:cNvPr>
            <p:cNvCxnSpPr>
              <a:cxnSpLocks/>
            </p:cNvCxnSpPr>
            <p:nvPr/>
          </p:nvCxnSpPr>
          <p:spPr>
            <a:xfrm>
              <a:off x="857497" y="3933562"/>
              <a:ext cx="38485" cy="3657600"/>
            </a:xfrm>
            <a:prstGeom prst="line">
              <a:avLst/>
            </a:prstGeom>
            <a:ln w="952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B7A4F677-B3BF-DD86-928A-5AAF9DC0C4C4}"/>
                </a:ext>
              </a:extLst>
            </p:cNvPr>
            <p:cNvSpPr/>
            <p:nvPr/>
          </p:nvSpPr>
          <p:spPr>
            <a:xfrm>
              <a:off x="980577" y="3832815"/>
              <a:ext cx="3179171" cy="3576364"/>
            </a:xfrm>
            <a:prstGeom prst="rect">
              <a:avLst/>
            </a:prstGeom>
          </p:spPr>
          <p:txBody>
            <a:bodyPr wrap="square" lIns="0" tIns="0" rIns="0" bIns="0" anchor="ctr" anchorCtr="0">
              <a:spAutoFit/>
            </a:bodyPr>
            <a:lstStyle/>
            <a:p>
              <a:pPr marL="0" marR="0" lvl="0" indent="0" defTabSz="914377" rtl="0" eaLnBrk="1" fontAlgn="auto" latinLnBrk="0" hangingPunct="1">
                <a:lnSpc>
                  <a:spcPct val="125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mn-ea"/>
                  <a:cs typeface="+mn-cs"/>
                </a:rPr>
                <a:t>When Oliver Coppard became </a:t>
              </a:r>
              <a:r>
                <a:rPr kumimoji="0" lang="en-US" sz="1100" b="1" i="0" u="none" strike="noStrike" kern="1200" cap="none" spc="0" normalizeH="0" baseline="0" noProof="0" dirty="0">
                  <a:ln>
                    <a:noFill/>
                  </a:ln>
                  <a:effectLst/>
                  <a:uLnTx/>
                  <a:uFillTx/>
                  <a:latin typeface="Arial" panose="020B0604020202020204"/>
                  <a:ea typeface="+mn-ea"/>
                  <a:cs typeface="+mn-cs"/>
                </a:rPr>
                <a:t>Mayor of South Yorkshire </a:t>
              </a:r>
              <a:r>
                <a:rPr kumimoji="0" lang="en-US" sz="1100" b="0" i="0" u="none" strike="noStrike" kern="1200" cap="none" spc="0" normalizeH="0" baseline="0" noProof="0" dirty="0">
                  <a:ln>
                    <a:noFill/>
                  </a:ln>
                  <a:effectLst/>
                  <a:uLnTx/>
                  <a:uFillTx/>
                  <a:latin typeface="Arial" panose="020B0604020202020204"/>
                  <a:ea typeface="+mn-ea"/>
                  <a:cs typeface="+mn-cs"/>
                </a:rPr>
                <a:t>in May 2022, one of his first decisions was to take on the chair of the new South Yorkshire Integrated Care Partnership (ICP). Oliver’s stated ambition was to test whether the new ICPs could offer a sincere ‘moment of change’. South Yorkshire has worked to make the ICP a genuine public health partnership for the region, supported by the convening power of the mayor. He remains the only metro mayor to serve as ICP chair. One of the mayor’s first steps as ICP chair was to commission an independent panel review into what needed to be done differently to truly tackle health inequalities. The panel brings together university, local authority, NHS, business and community groups, as well as the Health Foundation and Institute of Health Equity. </a:t>
              </a:r>
              <a:endParaRPr kumimoji="0" lang="en-GB" sz="1100" b="0" i="0" u="none" strike="noStrike" kern="1200" cap="none" spc="0" normalizeH="0" baseline="0" noProof="0" dirty="0">
                <a:ln>
                  <a:noFill/>
                </a:ln>
                <a:effectLst/>
                <a:uLnTx/>
                <a:uFillTx/>
                <a:latin typeface="Arial" panose="020B0604020202020204"/>
                <a:ea typeface="+mn-ea"/>
                <a:cs typeface="+mn-cs"/>
              </a:endParaRPr>
            </a:p>
          </p:txBody>
        </p:sp>
      </p:grpSp>
      <p:grpSp>
        <p:nvGrpSpPr>
          <p:cNvPr id="24" name="Group 23">
            <a:extLst>
              <a:ext uri="{FF2B5EF4-FFF2-40B4-BE49-F238E27FC236}">
                <a16:creationId xmlns:a16="http://schemas.microsoft.com/office/drawing/2014/main" id="{D72C98E1-E476-EC46-E95F-D59A75EBFAC2}"/>
              </a:ext>
            </a:extLst>
          </p:cNvPr>
          <p:cNvGrpSpPr/>
          <p:nvPr/>
        </p:nvGrpSpPr>
        <p:grpSpPr>
          <a:xfrm>
            <a:off x="8202002" y="1903488"/>
            <a:ext cx="3698637" cy="3569170"/>
            <a:chOff x="4184299" y="1113004"/>
            <a:chExt cx="3698637" cy="3569170"/>
          </a:xfrm>
        </p:grpSpPr>
        <p:sp>
          <p:nvSpPr>
            <p:cNvPr id="65" name="Rectangle 64">
              <a:extLst>
                <a:ext uri="{FF2B5EF4-FFF2-40B4-BE49-F238E27FC236}">
                  <a16:creationId xmlns:a16="http://schemas.microsoft.com/office/drawing/2014/main" id="{B8511E68-3864-6E85-5484-E11D7E730EE8}"/>
                </a:ext>
              </a:extLst>
            </p:cNvPr>
            <p:cNvSpPr/>
            <p:nvPr/>
          </p:nvSpPr>
          <p:spPr>
            <a:xfrm>
              <a:off x="4829196" y="1287678"/>
              <a:ext cx="3053740" cy="3364767"/>
            </a:xfrm>
            <a:prstGeom prst="rect">
              <a:avLst/>
            </a:prstGeom>
          </p:spPr>
          <p:txBody>
            <a:bodyPr wrap="square" lIns="0" tIns="0" rIns="0" bIns="0" anchor="ctr" anchorCtr="0">
              <a:spAutoFit/>
            </a:bodyPr>
            <a:lstStyle/>
            <a:p>
              <a:pPr marL="0" marR="0" lvl="0" indent="0" defTabSz="914377" rtl="0" eaLnBrk="1" fontAlgn="auto" latinLnBrk="0" hangingPunct="1">
                <a:lnSpc>
                  <a:spcPct val="125000"/>
                </a:lnSpc>
                <a:spcBef>
                  <a:spcPts val="0"/>
                </a:spcBef>
                <a:spcAft>
                  <a:spcPts val="0"/>
                </a:spcAft>
                <a:buClrTx/>
                <a:buSzTx/>
                <a:buFontTx/>
                <a:buNone/>
                <a:tabLst/>
                <a:defRPr/>
              </a:pPr>
              <a:r>
                <a:rPr lang="en-US" sz="1100" dirty="0"/>
                <a:t>Working Well, commissioned by </a:t>
              </a:r>
              <a:r>
                <a:rPr lang="en-US" sz="1100" b="1" dirty="0"/>
                <a:t>Greater Manchester Combined Authority</a:t>
              </a:r>
              <a:r>
                <a:rPr lang="en-US" sz="1100" dirty="0"/>
                <a:t>, supports residents at risk of or experiencing long-term unemployment. It is grounded in the principle that ‘good work is good for your health’. Working Well data suggests unmet need in relation to oral health and employment, with participants living in pain and feeling embarrassed about their teeth, impacting on their wellbeing and ability to move into work. This provides a notable example of the integrated approach to health, skills and employment that is adopted by Greater Manchester. The joint working goes beyond engagement and strategy, reaching into investment and delivery to improve outcomes for residents.</a:t>
              </a:r>
              <a:endParaRPr kumimoji="0" lang="en-US" sz="1100" b="0" i="0" u="none" strike="noStrike" kern="1200" cap="none" spc="0" normalizeH="0" baseline="0" noProof="0" dirty="0">
                <a:ln>
                  <a:noFill/>
                </a:ln>
                <a:effectLst/>
                <a:uLnTx/>
                <a:uFillTx/>
                <a:latin typeface="Arial" panose="020B0604020202020204"/>
                <a:ea typeface="+mn-ea"/>
                <a:cs typeface="+mn-cs"/>
              </a:endParaRPr>
            </a:p>
          </p:txBody>
        </p:sp>
        <p:sp>
          <p:nvSpPr>
            <p:cNvPr id="69" name="TextBox 68">
              <a:extLst>
                <a:ext uri="{FF2B5EF4-FFF2-40B4-BE49-F238E27FC236}">
                  <a16:creationId xmlns:a16="http://schemas.microsoft.com/office/drawing/2014/main" id="{FFD3A942-62D9-94D0-DCCA-5A5ED9238A25}"/>
                </a:ext>
              </a:extLst>
            </p:cNvPr>
            <p:cNvSpPr txBox="1"/>
            <p:nvPr/>
          </p:nvSpPr>
          <p:spPr>
            <a:xfrm>
              <a:off x="4184299" y="1113004"/>
              <a:ext cx="545593" cy="1088366"/>
            </a:xfrm>
            <a:prstGeom prst="rect">
              <a:avLst/>
            </a:prstGeom>
            <a:noFill/>
          </p:spPr>
          <p:txBody>
            <a:bodyPr wrap="square" lIns="36000" tIns="36000" rIns="36000" bIns="36000" rtlCol="0" anchor="ctr" anchorCtr="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accent5"/>
                  </a:solidFill>
                  <a:effectLst/>
                  <a:uLnTx/>
                  <a:uFillTx/>
                  <a:latin typeface="Arial" panose="020B0604020202020204"/>
                  <a:ea typeface="+mn-ea"/>
                  <a:cs typeface="+mn-cs"/>
                </a:rPr>
                <a:t>3</a:t>
              </a:r>
            </a:p>
          </p:txBody>
        </p:sp>
        <p:cxnSp>
          <p:nvCxnSpPr>
            <p:cNvPr id="70" name="Straight Connector 69">
              <a:extLst>
                <a:ext uri="{FF2B5EF4-FFF2-40B4-BE49-F238E27FC236}">
                  <a16:creationId xmlns:a16="http://schemas.microsoft.com/office/drawing/2014/main" id="{56C7E4C7-7620-14E0-789B-AD505A3F65F9}"/>
                </a:ext>
              </a:extLst>
            </p:cNvPr>
            <p:cNvCxnSpPr>
              <a:cxnSpLocks/>
            </p:cNvCxnSpPr>
            <p:nvPr/>
          </p:nvCxnSpPr>
          <p:spPr>
            <a:xfrm>
              <a:off x="4703766" y="1386659"/>
              <a:ext cx="0" cy="3295515"/>
            </a:xfrm>
            <a:prstGeom prst="line">
              <a:avLst/>
            </a:prstGeom>
            <a:ln w="952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6" name="Footer Placeholder 4">
            <a:extLst>
              <a:ext uri="{FF2B5EF4-FFF2-40B4-BE49-F238E27FC236}">
                <a16:creationId xmlns:a16="http://schemas.microsoft.com/office/drawing/2014/main" id="{1C9D5792-DB37-E146-EACC-30374D37AA42}"/>
              </a:ext>
            </a:extLst>
          </p:cNvPr>
          <p:cNvSpPr txBox="1">
            <a:spLocks/>
          </p:cNvSpPr>
          <p:nvPr/>
        </p:nvSpPr>
        <p:spPr>
          <a:xfrm>
            <a:off x="479425" y="6358979"/>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grpSp>
        <p:nvGrpSpPr>
          <p:cNvPr id="6" name="Group 5">
            <a:extLst>
              <a:ext uri="{FF2B5EF4-FFF2-40B4-BE49-F238E27FC236}">
                <a16:creationId xmlns:a16="http://schemas.microsoft.com/office/drawing/2014/main" id="{3EE8E85A-528C-E57E-C08D-0EEC46C49F0A}"/>
              </a:ext>
            </a:extLst>
          </p:cNvPr>
          <p:cNvGrpSpPr/>
          <p:nvPr/>
        </p:nvGrpSpPr>
        <p:grpSpPr>
          <a:xfrm>
            <a:off x="8397294" y="172504"/>
            <a:ext cx="3489461" cy="400769"/>
            <a:chOff x="8051657" y="172504"/>
            <a:chExt cx="3489461" cy="400769"/>
          </a:xfrm>
        </p:grpSpPr>
        <p:sp>
          <p:nvSpPr>
            <p:cNvPr id="8" name="AutoShape 12">
              <a:extLst>
                <a:ext uri="{FF2B5EF4-FFF2-40B4-BE49-F238E27FC236}">
                  <a16:creationId xmlns:a16="http://schemas.microsoft.com/office/drawing/2014/main" id="{C2C78D63-6513-AB25-152A-EAE860F9BFFF}"/>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0" name="AutoShape 13">
              <a:extLst>
                <a:ext uri="{FF2B5EF4-FFF2-40B4-BE49-F238E27FC236}">
                  <a16:creationId xmlns:a16="http://schemas.microsoft.com/office/drawing/2014/main" id="{08012B44-2128-D931-3844-6F8F15112AD1}"/>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6"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1" name="AutoShape 15">
              <a:extLst>
                <a:ext uri="{FF2B5EF4-FFF2-40B4-BE49-F238E27FC236}">
                  <a16:creationId xmlns:a16="http://schemas.microsoft.com/office/drawing/2014/main" id="{A10FA96D-3AA0-684B-516F-3E88FC880ECE}"/>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7"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2" name="AutoShape 13">
              <a:extLst>
                <a:ext uri="{FF2B5EF4-FFF2-40B4-BE49-F238E27FC236}">
                  <a16:creationId xmlns:a16="http://schemas.microsoft.com/office/drawing/2014/main" id="{F257A1AD-D340-9D17-9694-99FF03F24704}"/>
                </a:ext>
              </a:extLst>
            </p:cNvPr>
            <p:cNvSpPr>
              <a:spLocks noChangeArrowheads="1"/>
            </p:cNvSpPr>
            <p:nvPr/>
          </p:nvSpPr>
          <p:spPr bwMode="gray">
            <a:xfrm>
              <a:off x="9711495" y="172821"/>
              <a:ext cx="997200"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solidFill>
                    <a:schemeClr val="bg1"/>
                  </a:solidFill>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How</a:t>
              </a:r>
              <a:r>
                <a:rPr kumimoji="0" lang="en-US" sz="1000" b="1" i="0" u="none" strike="noStrike" kern="0" cap="none" spc="0" normalizeH="0" baseline="0" noProof="0" dirty="0">
                  <a:ln>
                    <a:noFill/>
                  </a:ln>
                  <a:solidFill>
                    <a:schemeClr val="bg1"/>
                  </a:solidFill>
                  <a:effectLst/>
                  <a:uLnTx/>
                  <a:uFillTx/>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grpSp>
      <p:pic>
        <p:nvPicPr>
          <p:cNvPr id="14" name="Graphic 13" descr="Home with solid fill">
            <a:hlinkClick r:id="rId8" action="ppaction://hlinksldjump"/>
            <a:extLst>
              <a:ext uri="{FF2B5EF4-FFF2-40B4-BE49-F238E27FC236}">
                <a16:creationId xmlns:a16="http://schemas.microsoft.com/office/drawing/2014/main" id="{5332FEFE-F7A1-9A86-4A1F-EAD0638E851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4097983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5358-E855-2941-A10E-052E51CC50B4}"/>
              </a:ext>
            </a:extLst>
          </p:cNvPr>
          <p:cNvSpPr>
            <a:spLocks noGrp="1"/>
          </p:cNvSpPr>
          <p:nvPr>
            <p:ph type="title"/>
          </p:nvPr>
        </p:nvSpPr>
        <p:spPr>
          <a:xfrm>
            <a:off x="479425" y="372269"/>
            <a:ext cx="6739183" cy="1035804"/>
          </a:xfrm>
        </p:spPr>
        <p:txBody>
          <a:bodyPr vert="horz" lIns="0" tIns="0" rIns="0" bIns="0" rtlCol="0" anchor="t" anchorCtr="0">
            <a:normAutofit/>
          </a:bodyPr>
          <a:lstStyle/>
          <a:p>
            <a:r>
              <a:rPr lang="en-GB" kern="1200" dirty="0">
                <a:latin typeface="+mj-lt"/>
                <a:ea typeface="+mj-ea"/>
                <a:cs typeface="+mj-cs"/>
              </a:rPr>
              <a:t>Health and devolution in practice: emerging </a:t>
            </a:r>
            <a:r>
              <a:rPr lang="en-GB" dirty="0"/>
              <a:t>c</a:t>
            </a:r>
            <a:r>
              <a:rPr lang="en-GB" kern="1200" dirty="0">
                <a:latin typeface="+mj-lt"/>
                <a:ea typeface="+mj-ea"/>
                <a:cs typeface="+mj-cs"/>
              </a:rPr>
              <a:t>ase studies</a:t>
            </a:r>
          </a:p>
        </p:txBody>
      </p:sp>
      <p:sp>
        <p:nvSpPr>
          <p:cNvPr id="5" name="Slide Number Placeholder 4">
            <a:extLst>
              <a:ext uri="{FF2B5EF4-FFF2-40B4-BE49-F238E27FC236}">
                <a16:creationId xmlns:a16="http://schemas.microsoft.com/office/drawing/2014/main" id="{CE3941ED-409F-9D46-868B-F53DA25885D4}"/>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marL="0" marR="0" lvl="0" indent="0" algn="r" defTabSz="914377" rtl="0" eaLnBrk="1" fontAlgn="auto" latinLnBrk="0" hangingPunct="1">
              <a:lnSpc>
                <a:spcPct val="100000"/>
              </a:lnSpc>
              <a:spcBef>
                <a:spcPts val="0"/>
              </a:spcBef>
              <a:spcAft>
                <a:spcPts val="600"/>
              </a:spcAft>
              <a:buClrTx/>
              <a:buSzTx/>
              <a:buFontTx/>
              <a:buNone/>
              <a:tabLst/>
              <a:defRPr/>
            </a:pPr>
            <a:fld id="{FD15E2C3-2FDC-5443-A5D7-CEF7C1191BA7}" type="slidenum">
              <a:rPr kumimoji="0" lang="en-GB" sz="900" b="0" i="0" u="none" strike="noStrike" kern="1200" cap="none" spc="0" normalizeH="0" baseline="0" noProof="0" smtClean="0">
                <a:ln>
                  <a:noFill/>
                </a:ln>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600"/>
                </a:spcAft>
                <a:buClrTx/>
                <a:buSzTx/>
                <a:buFontTx/>
                <a:buNone/>
                <a:tabLst/>
                <a:defRPr/>
              </a:pPr>
              <a:t>25</a:t>
            </a:fld>
            <a:endParaRPr kumimoji="0" lang="en-GB" sz="900" b="0" i="0" u="none" strike="noStrike" kern="1200" cap="none" spc="0" normalizeH="0" baseline="0" noProof="0" dirty="0">
              <a:ln>
                <a:noFill/>
              </a:ln>
              <a:effectLst/>
              <a:uLnTx/>
              <a:uFillTx/>
              <a:latin typeface="Arial" panose="020B0604020202020204"/>
              <a:ea typeface="+mn-ea"/>
              <a:cs typeface="+mn-cs"/>
            </a:endParaRPr>
          </a:p>
        </p:txBody>
      </p:sp>
      <p:pic>
        <p:nvPicPr>
          <p:cNvPr id="3" name="Graphic 53">
            <a:extLst>
              <a:ext uri="{FF2B5EF4-FFF2-40B4-BE49-F238E27FC236}">
                <a16:creationId xmlns:a16="http://schemas.microsoft.com/office/drawing/2014/main" id="{4CEE3186-8797-AE75-855F-6B0AF4EDA6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5975" y="6298168"/>
            <a:ext cx="1752600" cy="255270"/>
          </a:xfrm>
          <a:prstGeom prst="rect">
            <a:avLst/>
          </a:prstGeom>
        </p:spPr>
      </p:pic>
      <p:grpSp>
        <p:nvGrpSpPr>
          <p:cNvPr id="13" name="Group 12">
            <a:extLst>
              <a:ext uri="{FF2B5EF4-FFF2-40B4-BE49-F238E27FC236}">
                <a16:creationId xmlns:a16="http://schemas.microsoft.com/office/drawing/2014/main" id="{23B3C980-A5FD-50A4-98DC-8930D887FD46}"/>
              </a:ext>
            </a:extLst>
          </p:cNvPr>
          <p:cNvGrpSpPr/>
          <p:nvPr/>
        </p:nvGrpSpPr>
        <p:grpSpPr>
          <a:xfrm>
            <a:off x="389446" y="1980411"/>
            <a:ext cx="3814484" cy="3106651"/>
            <a:chOff x="388666" y="955189"/>
            <a:chExt cx="3814484" cy="3106651"/>
          </a:xfrm>
        </p:grpSpPr>
        <p:sp>
          <p:nvSpPr>
            <p:cNvPr id="62" name="Rectangle 61">
              <a:extLst>
                <a:ext uri="{FF2B5EF4-FFF2-40B4-BE49-F238E27FC236}">
                  <a16:creationId xmlns:a16="http://schemas.microsoft.com/office/drawing/2014/main" id="{41C8B014-3FD1-7BBC-DA2E-DD9D866C4AE2}"/>
                </a:ext>
              </a:extLst>
            </p:cNvPr>
            <p:cNvSpPr/>
            <p:nvPr/>
          </p:nvSpPr>
          <p:spPr>
            <a:xfrm>
              <a:off x="1096601" y="1215661"/>
              <a:ext cx="3106549" cy="2729978"/>
            </a:xfrm>
            <a:prstGeom prst="rect">
              <a:avLst/>
            </a:prstGeom>
          </p:spPr>
          <p:txBody>
            <a:bodyPr wrap="square" lIns="0" tIns="0" rIns="0" bIns="0" anchor="ctr" anchorCtr="0">
              <a:spAutoFit/>
            </a:bodyPr>
            <a:lstStyle/>
            <a:p>
              <a:pPr marL="0" marR="0" lvl="0" indent="0" defTabSz="914377" rtl="0" eaLnBrk="1" fontAlgn="auto" latinLnBrk="0" hangingPunct="1">
                <a:lnSpc>
                  <a:spcPct val="125000"/>
                </a:lnSpc>
                <a:spcBef>
                  <a:spcPts val="0"/>
                </a:spcBef>
                <a:spcAft>
                  <a:spcPts val="0"/>
                </a:spcAft>
                <a:buClrTx/>
                <a:buSzTx/>
                <a:buFontTx/>
                <a:buNone/>
                <a:tabLst/>
                <a:defRPr/>
              </a:pPr>
              <a:r>
                <a:rPr lang="en-US" sz="1100" dirty="0"/>
                <a:t>As ICS and combined authority spending is directed towards more cost-effective interventions, it becomes increasingly important to understand the wider costs and benefits of every policy intervention. The </a:t>
              </a:r>
              <a:r>
                <a:rPr lang="en-US" sz="1100" b="1" dirty="0"/>
                <a:t>TRUUD</a:t>
              </a:r>
              <a:r>
                <a:rPr lang="en-US" sz="1100" dirty="0"/>
                <a:t> </a:t>
              </a:r>
              <a:r>
                <a:rPr lang="en-US" sz="1100" b="1" dirty="0"/>
                <a:t>Health Appraisal of Economic Systems (HAUS) tool</a:t>
              </a:r>
              <a:r>
                <a:rPr lang="en-US" sz="1100" dirty="0"/>
                <a:t> allows policymakers to clearly see the societal cost of urban development policies in terms of their impact on public health. This has the immediate benefit of being able to avoid those policies that may seem economically viable but on closer inspection will actually be more costly in the long term due to their impact on public health. </a:t>
              </a:r>
              <a:endParaRPr kumimoji="0" lang="en-US" sz="1100" b="0" i="0" u="none" strike="noStrike" kern="1200" cap="none" spc="0" normalizeH="0" baseline="0" noProof="0" dirty="0">
                <a:ln>
                  <a:noFill/>
                </a:ln>
                <a:solidFill>
                  <a:srgbClr val="FAC42E"/>
                </a:solidFill>
                <a:effectLst/>
                <a:uLnTx/>
                <a:uFillTx/>
                <a:ea typeface="+mn-ea"/>
                <a:cs typeface="+mn-cs"/>
              </a:endParaRPr>
            </a:p>
          </p:txBody>
        </p:sp>
        <p:sp>
          <p:nvSpPr>
            <p:cNvPr id="63" name="TextBox 62">
              <a:extLst>
                <a:ext uri="{FF2B5EF4-FFF2-40B4-BE49-F238E27FC236}">
                  <a16:creationId xmlns:a16="http://schemas.microsoft.com/office/drawing/2014/main" id="{1F3974F0-EEE2-42FE-800F-06E72522961E}"/>
                </a:ext>
              </a:extLst>
            </p:cNvPr>
            <p:cNvSpPr txBox="1"/>
            <p:nvPr/>
          </p:nvSpPr>
          <p:spPr>
            <a:xfrm>
              <a:off x="388666" y="955189"/>
              <a:ext cx="572542" cy="1088366"/>
            </a:xfrm>
            <a:prstGeom prst="rect">
              <a:avLst/>
            </a:prstGeom>
            <a:noFill/>
          </p:spPr>
          <p:txBody>
            <a:bodyPr wrap="square" lIns="36000" tIns="36000" rIns="36000" bIns="36000" rtlCol="0" anchor="ctr" anchorCtr="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accent4"/>
                  </a:solidFill>
                  <a:effectLst/>
                  <a:uLnTx/>
                  <a:uFillTx/>
                  <a:latin typeface="Arial" panose="020B0604020202020204"/>
                  <a:ea typeface="+mn-ea"/>
                  <a:cs typeface="+mn-cs"/>
                </a:rPr>
                <a:t>4</a:t>
              </a:r>
            </a:p>
          </p:txBody>
        </p:sp>
        <p:cxnSp>
          <p:nvCxnSpPr>
            <p:cNvPr id="64" name="Straight Connector 63">
              <a:extLst>
                <a:ext uri="{FF2B5EF4-FFF2-40B4-BE49-F238E27FC236}">
                  <a16:creationId xmlns:a16="http://schemas.microsoft.com/office/drawing/2014/main" id="{FB6F1036-3B29-1E57-184B-FBC222A76C0B}"/>
                </a:ext>
              </a:extLst>
            </p:cNvPr>
            <p:cNvCxnSpPr>
              <a:cxnSpLocks/>
            </p:cNvCxnSpPr>
            <p:nvPr/>
          </p:nvCxnSpPr>
          <p:spPr>
            <a:xfrm flipH="1">
              <a:off x="912864" y="1215127"/>
              <a:ext cx="22217" cy="2846713"/>
            </a:xfrm>
            <a:prstGeom prst="line">
              <a:avLst/>
            </a:prstGeom>
            <a:ln w="952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AFD2D76E-1B43-4142-0D6F-AF1B7952AE8F}"/>
              </a:ext>
            </a:extLst>
          </p:cNvPr>
          <p:cNvGrpSpPr/>
          <p:nvPr/>
        </p:nvGrpSpPr>
        <p:grpSpPr>
          <a:xfrm>
            <a:off x="4295969" y="1920906"/>
            <a:ext cx="3879905" cy="3915603"/>
            <a:chOff x="288585" y="3675559"/>
            <a:chExt cx="3879905" cy="3915603"/>
          </a:xfrm>
        </p:grpSpPr>
        <p:sp>
          <p:nvSpPr>
            <p:cNvPr id="66" name="TextBox 65">
              <a:extLst>
                <a:ext uri="{FF2B5EF4-FFF2-40B4-BE49-F238E27FC236}">
                  <a16:creationId xmlns:a16="http://schemas.microsoft.com/office/drawing/2014/main" id="{7570E5AB-0813-2DAF-470F-BC40BC61DBBA}"/>
                </a:ext>
              </a:extLst>
            </p:cNvPr>
            <p:cNvSpPr txBox="1"/>
            <p:nvPr/>
          </p:nvSpPr>
          <p:spPr>
            <a:xfrm>
              <a:off x="288585" y="3675559"/>
              <a:ext cx="595040" cy="1088366"/>
            </a:xfrm>
            <a:prstGeom prst="rect">
              <a:avLst/>
            </a:prstGeom>
            <a:noFill/>
          </p:spPr>
          <p:txBody>
            <a:bodyPr wrap="square" lIns="36000" tIns="36000" rIns="36000" bIns="36000" rtlCol="0" anchor="ctr" anchorCtr="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accent2"/>
                  </a:solidFill>
                  <a:effectLst/>
                  <a:uLnTx/>
                  <a:uFillTx/>
                  <a:latin typeface="Arial" panose="020B0604020202020204"/>
                  <a:ea typeface="+mn-ea"/>
                  <a:cs typeface="+mn-cs"/>
                </a:rPr>
                <a:t>5</a:t>
              </a:r>
            </a:p>
          </p:txBody>
        </p:sp>
        <p:cxnSp>
          <p:nvCxnSpPr>
            <p:cNvPr id="67" name="Straight Connector 66">
              <a:extLst>
                <a:ext uri="{FF2B5EF4-FFF2-40B4-BE49-F238E27FC236}">
                  <a16:creationId xmlns:a16="http://schemas.microsoft.com/office/drawing/2014/main" id="{945F8F7D-CD76-5DDC-EB21-3D61462F19DA}"/>
                </a:ext>
              </a:extLst>
            </p:cNvPr>
            <p:cNvCxnSpPr>
              <a:cxnSpLocks/>
            </p:cNvCxnSpPr>
            <p:nvPr/>
          </p:nvCxnSpPr>
          <p:spPr>
            <a:xfrm>
              <a:off x="857497" y="3933562"/>
              <a:ext cx="38485" cy="3657600"/>
            </a:xfrm>
            <a:prstGeom prst="line">
              <a:avLst/>
            </a:prstGeom>
            <a:ln w="952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B7A4F677-B3BF-DD86-928A-5AAF9DC0C4C4}"/>
                </a:ext>
              </a:extLst>
            </p:cNvPr>
            <p:cNvSpPr/>
            <p:nvPr/>
          </p:nvSpPr>
          <p:spPr>
            <a:xfrm>
              <a:off x="989319" y="3933562"/>
              <a:ext cx="3179171" cy="2941574"/>
            </a:xfrm>
            <a:prstGeom prst="rect">
              <a:avLst/>
            </a:prstGeom>
          </p:spPr>
          <p:txBody>
            <a:bodyPr wrap="square" lIns="0" tIns="0" rIns="0" bIns="0" anchor="ctr" anchorCtr="0">
              <a:spAutoFit/>
            </a:bodyPr>
            <a:lstStyle/>
            <a:p>
              <a:pPr>
                <a:lnSpc>
                  <a:spcPct val="125000"/>
                </a:lnSpc>
              </a:pPr>
              <a:r>
                <a:rPr lang="en-US" sz="1100" dirty="0"/>
                <a:t>In June 2023, </a:t>
              </a:r>
              <a:r>
                <a:rPr lang="en-US" sz="1100" b="1" dirty="0"/>
                <a:t>West Yorkshire Combined Authority </a:t>
              </a:r>
              <a:r>
                <a:rPr lang="en-US" sz="1100" dirty="0"/>
                <a:t>received a partnership agreement and report on determinants and inclusion partnership working. In September 2023, the partnership agreement was signed between WYCA and West Yorkshire ICB, as partners committed to improving the physical, mental, economic and social wellbeing of people in West Yorkshire. The agreement sets out a set of shared commitments to working together on the factors that affect population health and reciprocal governance arrangements. Recent joint appointments have been made for inclusivity champion and associate director for improving population health.</a:t>
              </a:r>
              <a:endParaRPr kumimoji="0" lang="en-US" sz="1100" b="0" i="0" u="none" strike="noStrike" kern="1200" cap="none" spc="0" normalizeH="0" baseline="0" noProof="0" dirty="0">
                <a:ln>
                  <a:noFill/>
                </a:ln>
                <a:effectLst/>
                <a:uLnTx/>
                <a:uFillTx/>
                <a:ea typeface="+mn-ea"/>
                <a:cs typeface="+mn-cs"/>
              </a:endParaRPr>
            </a:p>
          </p:txBody>
        </p:sp>
      </p:grpSp>
      <p:grpSp>
        <p:nvGrpSpPr>
          <p:cNvPr id="24" name="Group 23">
            <a:extLst>
              <a:ext uri="{FF2B5EF4-FFF2-40B4-BE49-F238E27FC236}">
                <a16:creationId xmlns:a16="http://schemas.microsoft.com/office/drawing/2014/main" id="{D72C98E1-E476-EC46-E95F-D59A75EBFAC2}"/>
              </a:ext>
            </a:extLst>
          </p:cNvPr>
          <p:cNvGrpSpPr/>
          <p:nvPr/>
        </p:nvGrpSpPr>
        <p:grpSpPr>
          <a:xfrm>
            <a:off x="8202002" y="1903488"/>
            <a:ext cx="3705030" cy="3569170"/>
            <a:chOff x="4184299" y="1113004"/>
            <a:chExt cx="3705030" cy="3569170"/>
          </a:xfrm>
        </p:grpSpPr>
        <p:sp>
          <p:nvSpPr>
            <p:cNvPr id="65" name="Rectangle 64">
              <a:extLst>
                <a:ext uri="{FF2B5EF4-FFF2-40B4-BE49-F238E27FC236}">
                  <a16:creationId xmlns:a16="http://schemas.microsoft.com/office/drawing/2014/main" id="{B8511E68-3864-6E85-5484-E11D7E730EE8}"/>
                </a:ext>
              </a:extLst>
            </p:cNvPr>
            <p:cNvSpPr/>
            <p:nvPr/>
          </p:nvSpPr>
          <p:spPr>
            <a:xfrm>
              <a:off x="4835589" y="1317407"/>
              <a:ext cx="3053740" cy="3364767"/>
            </a:xfrm>
            <a:prstGeom prst="rect">
              <a:avLst/>
            </a:prstGeom>
          </p:spPr>
          <p:txBody>
            <a:bodyPr wrap="square" lIns="0" tIns="0" rIns="0" bIns="0" anchor="ctr" anchorCtr="0">
              <a:spAutoFit/>
            </a:bodyPr>
            <a:lstStyle/>
            <a:p>
              <a:pPr marL="0" marR="0" lvl="0" indent="0" defTabSz="914377" rtl="0" eaLnBrk="1" fontAlgn="auto" latinLnBrk="0" hangingPunct="1">
                <a:lnSpc>
                  <a:spcPct val="125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latin typeface="Arial" panose="020B0604020202020204"/>
                  <a:ea typeface="+mn-ea"/>
                  <a:cs typeface="+mn-cs"/>
                </a:rPr>
                <a:t>In its mission to promote economic growth, there is recognition at </a:t>
              </a:r>
              <a:r>
                <a:rPr kumimoji="0" lang="en-US" sz="1100" b="1" i="0" u="none" strike="noStrike" kern="1200" cap="none" spc="0" normalizeH="0" baseline="0" noProof="0" dirty="0">
                  <a:ln>
                    <a:noFill/>
                  </a:ln>
                  <a:effectLst/>
                  <a:uLnTx/>
                  <a:uFillTx/>
                  <a:latin typeface="Arial" panose="020B0604020202020204"/>
                  <a:ea typeface="+mn-ea"/>
                  <a:cs typeface="+mn-cs"/>
                </a:rPr>
                <a:t>West Midlands Combined Authority (WMCA) </a:t>
              </a:r>
              <a:r>
                <a:rPr kumimoji="0" lang="en-US" sz="1100" i="0" u="none" strike="noStrike" kern="1200" cap="none" spc="0" normalizeH="0" baseline="0" noProof="0" dirty="0">
                  <a:ln>
                    <a:noFill/>
                  </a:ln>
                  <a:effectLst/>
                  <a:uLnTx/>
                  <a:uFillTx/>
                  <a:latin typeface="Arial" panose="020B0604020202020204"/>
                  <a:ea typeface="+mn-ea"/>
                  <a:cs typeface="+mn-cs"/>
                </a:rPr>
                <a:t>that this must be inclusive growth with improved health and wellbeing a key pillar. WMCA has made strides by leveraging its devolved responsibilities in skills, transport, housing, and the environment to improve health and aim to reduce the region’s longstanding health inequalities. Moreover, the partnership with the ICS highlights the WMCA’s dedication to collaborative efforts in health improvement. By aligning with the ICS, the WMCA ensures that health considerations are seamlessly integrated into broader policy areas, fostering a comprehensive approach to health and wellbeing across the region. </a:t>
              </a:r>
            </a:p>
          </p:txBody>
        </p:sp>
        <p:sp>
          <p:nvSpPr>
            <p:cNvPr id="69" name="TextBox 68">
              <a:extLst>
                <a:ext uri="{FF2B5EF4-FFF2-40B4-BE49-F238E27FC236}">
                  <a16:creationId xmlns:a16="http://schemas.microsoft.com/office/drawing/2014/main" id="{FFD3A942-62D9-94D0-DCCA-5A5ED9238A25}"/>
                </a:ext>
              </a:extLst>
            </p:cNvPr>
            <p:cNvSpPr txBox="1"/>
            <p:nvPr/>
          </p:nvSpPr>
          <p:spPr>
            <a:xfrm>
              <a:off x="4184299" y="1113004"/>
              <a:ext cx="545593" cy="1088366"/>
            </a:xfrm>
            <a:prstGeom prst="rect">
              <a:avLst/>
            </a:prstGeom>
            <a:noFill/>
          </p:spPr>
          <p:txBody>
            <a:bodyPr wrap="square" lIns="36000" tIns="36000" rIns="36000" bIns="36000" rtlCol="0" anchor="ctr" anchorCtr="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accent5"/>
                  </a:solidFill>
                  <a:effectLst/>
                  <a:uLnTx/>
                  <a:uFillTx/>
                  <a:latin typeface="Arial" panose="020B0604020202020204"/>
                  <a:ea typeface="+mn-ea"/>
                  <a:cs typeface="+mn-cs"/>
                </a:rPr>
                <a:t>6</a:t>
              </a:r>
            </a:p>
          </p:txBody>
        </p:sp>
        <p:cxnSp>
          <p:nvCxnSpPr>
            <p:cNvPr id="70" name="Straight Connector 69">
              <a:extLst>
                <a:ext uri="{FF2B5EF4-FFF2-40B4-BE49-F238E27FC236}">
                  <a16:creationId xmlns:a16="http://schemas.microsoft.com/office/drawing/2014/main" id="{56C7E4C7-7620-14E0-789B-AD505A3F65F9}"/>
                </a:ext>
              </a:extLst>
            </p:cNvPr>
            <p:cNvCxnSpPr>
              <a:cxnSpLocks/>
            </p:cNvCxnSpPr>
            <p:nvPr/>
          </p:nvCxnSpPr>
          <p:spPr>
            <a:xfrm>
              <a:off x="4703766" y="1386659"/>
              <a:ext cx="0" cy="3295515"/>
            </a:xfrm>
            <a:prstGeom prst="line">
              <a:avLst/>
            </a:prstGeom>
            <a:ln w="952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6" name="Footer Placeholder 4">
            <a:extLst>
              <a:ext uri="{FF2B5EF4-FFF2-40B4-BE49-F238E27FC236}">
                <a16:creationId xmlns:a16="http://schemas.microsoft.com/office/drawing/2014/main" id="{1C9D5792-DB37-E146-EACC-30374D37AA42}"/>
              </a:ext>
            </a:extLst>
          </p:cNvPr>
          <p:cNvSpPr txBox="1">
            <a:spLocks/>
          </p:cNvSpPr>
          <p:nvPr/>
        </p:nvSpPr>
        <p:spPr>
          <a:xfrm>
            <a:off x="479425" y="6358979"/>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grpSp>
        <p:nvGrpSpPr>
          <p:cNvPr id="6" name="Group 5">
            <a:extLst>
              <a:ext uri="{FF2B5EF4-FFF2-40B4-BE49-F238E27FC236}">
                <a16:creationId xmlns:a16="http://schemas.microsoft.com/office/drawing/2014/main" id="{71234231-53E9-336E-CD2A-32B80EDA6F00}"/>
              </a:ext>
            </a:extLst>
          </p:cNvPr>
          <p:cNvGrpSpPr/>
          <p:nvPr/>
        </p:nvGrpSpPr>
        <p:grpSpPr>
          <a:xfrm>
            <a:off x="8397294" y="172504"/>
            <a:ext cx="3489461" cy="400769"/>
            <a:chOff x="8051657" y="172504"/>
            <a:chExt cx="3489461" cy="400769"/>
          </a:xfrm>
        </p:grpSpPr>
        <p:sp>
          <p:nvSpPr>
            <p:cNvPr id="8" name="AutoShape 12">
              <a:extLst>
                <a:ext uri="{FF2B5EF4-FFF2-40B4-BE49-F238E27FC236}">
                  <a16:creationId xmlns:a16="http://schemas.microsoft.com/office/drawing/2014/main" id="{6199750D-6D5A-105D-085F-915951142941}"/>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0" name="AutoShape 13">
              <a:extLst>
                <a:ext uri="{FF2B5EF4-FFF2-40B4-BE49-F238E27FC236}">
                  <a16:creationId xmlns:a16="http://schemas.microsoft.com/office/drawing/2014/main" id="{2BC783D5-8458-4B34-2A39-8AB890E10B82}"/>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6"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1" name="AutoShape 15">
              <a:extLst>
                <a:ext uri="{FF2B5EF4-FFF2-40B4-BE49-F238E27FC236}">
                  <a16:creationId xmlns:a16="http://schemas.microsoft.com/office/drawing/2014/main" id="{360ACCC1-6712-B735-838A-EE01B311E599}"/>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7"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2" name="AutoShape 13">
              <a:extLst>
                <a:ext uri="{FF2B5EF4-FFF2-40B4-BE49-F238E27FC236}">
                  <a16:creationId xmlns:a16="http://schemas.microsoft.com/office/drawing/2014/main" id="{32BCA1B2-4314-6E2F-63FD-B92BE7C37A8A}"/>
                </a:ext>
              </a:extLst>
            </p:cNvPr>
            <p:cNvSpPr>
              <a:spLocks noChangeArrowheads="1"/>
            </p:cNvSpPr>
            <p:nvPr/>
          </p:nvSpPr>
          <p:spPr bwMode="gray">
            <a:xfrm>
              <a:off x="9711495" y="172821"/>
              <a:ext cx="997200"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solidFill>
                    <a:schemeClr val="bg1"/>
                  </a:solidFill>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How</a:t>
              </a:r>
              <a:r>
                <a:rPr kumimoji="0" lang="en-US" sz="1000" b="1" i="0" u="none" strike="noStrike" kern="0" cap="none" spc="0" normalizeH="0" baseline="0" noProof="0" dirty="0">
                  <a:ln>
                    <a:noFill/>
                  </a:ln>
                  <a:solidFill>
                    <a:schemeClr val="bg1"/>
                  </a:solidFill>
                  <a:effectLst/>
                  <a:uLnTx/>
                  <a:uFillTx/>
                  <a:latin typeface="Arial" panose="020B0604020202020204"/>
                  <a:cs typeface="Arial" pitchFamily="34" charset="0"/>
                  <a:hlinkClick r:id="" action="ppaction://hlinkshowjump?jump=nextslide">
                    <a:extLst>
                      <a:ext uri="{A12FA001-AC4F-418D-AE19-62706E023703}">
                        <ahyp:hlinkClr xmlns:ahyp="http://schemas.microsoft.com/office/drawing/2018/hyperlinkcolor" val="tx"/>
                      </a:ext>
                    </a:extLst>
                  </a:hlinkClick>
                </a:rPr>
                <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grpSp>
      <p:sp>
        <p:nvSpPr>
          <p:cNvPr id="14" name="TextBox 13">
            <a:extLst>
              <a:ext uri="{FF2B5EF4-FFF2-40B4-BE49-F238E27FC236}">
                <a16:creationId xmlns:a16="http://schemas.microsoft.com/office/drawing/2014/main" id="{58F698C0-3189-382E-ED34-F9A13F02A14F}"/>
              </a:ext>
            </a:extLst>
          </p:cNvPr>
          <p:cNvSpPr txBox="1"/>
          <p:nvPr/>
        </p:nvSpPr>
        <p:spPr>
          <a:xfrm>
            <a:off x="401523" y="1368094"/>
            <a:ext cx="10857890" cy="724686"/>
          </a:xfrm>
          <a:prstGeom prst="rect">
            <a:avLst/>
          </a:prstGeom>
          <a:noFill/>
        </p:spPr>
        <p:txBody>
          <a:bodyPr wrap="square">
            <a:spAutoFit/>
          </a:bodyPr>
          <a:lstStyle/>
          <a:p>
            <a:pPr marL="0" marR="0" lvl="0" indent="0" algn="l" defTabSz="914377" rtl="0" eaLnBrk="1" fontAlgn="auto" latinLnBrk="0" hangingPunct="1">
              <a:spcBef>
                <a:spcPts val="0"/>
              </a:spcBef>
              <a:spcAft>
                <a:spcPts val="0"/>
              </a:spcAft>
              <a:buClrTx/>
              <a:buSzTx/>
              <a:buFontTx/>
              <a:buNone/>
              <a:tabLst/>
              <a:defRPr/>
            </a:pPr>
            <a:r>
              <a:rPr kumimoji="0" lang="en-GB" sz="1200" b="0" i="0" u="none" strike="noStrike" kern="1200" cap="none" spc="0" normalizeH="0" baseline="0" noProof="0" dirty="0">
                <a:ln>
                  <a:noFill/>
                </a:ln>
                <a:solidFill>
                  <a:srgbClr val="121A3C"/>
                </a:solidFill>
                <a:effectLst/>
                <a:uLnTx/>
                <a:uFillTx/>
                <a:latin typeface="Arial" panose="020B0604020202020204"/>
                <a:ea typeface="+mn-ea"/>
                <a:cs typeface="+mn-cs"/>
              </a:rPr>
              <a:t>Summarised in this report are examples of emerging practice from across the country, which can help ICSs and combined </a:t>
            </a:r>
            <a:r>
              <a:rPr lang="en-GB" sz="1200" dirty="0">
                <a:solidFill>
                  <a:srgbClr val="121A3C"/>
                </a:solidFill>
                <a:latin typeface="Arial" panose="020B0604020202020204"/>
              </a:rPr>
              <a:t>a</a:t>
            </a:r>
            <a:r>
              <a:rPr kumimoji="0" lang="en-GB" sz="1200" b="0" i="0" u="none" strike="noStrike" kern="1200" cap="none" spc="0" normalizeH="0" baseline="0" noProof="0" dirty="0" err="1">
                <a:ln>
                  <a:noFill/>
                </a:ln>
                <a:solidFill>
                  <a:srgbClr val="121A3C"/>
                </a:solidFill>
                <a:effectLst/>
                <a:uLnTx/>
                <a:uFillTx/>
                <a:latin typeface="Arial" panose="020B0604020202020204"/>
                <a:ea typeface="+mn-ea"/>
                <a:cs typeface="+mn-cs"/>
              </a:rPr>
              <a:t>uthorities</a:t>
            </a:r>
            <a:r>
              <a:rPr kumimoji="0" lang="en-GB" sz="1200" b="0" i="0" u="none" strike="noStrike" kern="1200" cap="none" spc="0" normalizeH="0" baseline="0" noProof="0" dirty="0">
                <a:ln>
                  <a:noFill/>
                </a:ln>
                <a:solidFill>
                  <a:srgbClr val="121A3C"/>
                </a:solidFill>
                <a:effectLst/>
                <a:uLnTx/>
                <a:uFillTx/>
                <a:latin typeface="Arial" panose="020B0604020202020204"/>
                <a:ea typeface="+mn-ea"/>
                <a:cs typeface="+mn-cs"/>
              </a:rPr>
              <a:t> visualise what progress may look and feel like:</a:t>
            </a:r>
          </a:p>
          <a:p>
            <a:pPr marL="0" marR="0" lvl="0" indent="0" algn="l" defTabSz="914377"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121A3C"/>
                </a:solidFill>
                <a:effectLst/>
                <a:uLnTx/>
                <a:uFillTx/>
                <a:latin typeface="Arial" panose="020B0604020202020204"/>
                <a:ea typeface="+mn-ea"/>
                <a:cs typeface="+mn-cs"/>
              </a:rPr>
              <a:t> </a:t>
            </a:r>
          </a:p>
        </p:txBody>
      </p:sp>
      <p:pic>
        <p:nvPicPr>
          <p:cNvPr id="16" name="Graphic 15" descr="Home with solid fill">
            <a:hlinkClick r:id="rId8" action="ppaction://hlinksldjump"/>
            <a:extLst>
              <a:ext uri="{FF2B5EF4-FFF2-40B4-BE49-F238E27FC236}">
                <a16:creationId xmlns:a16="http://schemas.microsoft.com/office/drawing/2014/main" id="{5658D84F-6CEA-EE69-A81C-2FE63036B4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361782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1C2F-63D4-4D83-BC09-BF168283F820}"/>
              </a:ext>
            </a:extLst>
          </p:cNvPr>
          <p:cNvSpPr>
            <a:spLocks noGrp="1"/>
          </p:cNvSpPr>
          <p:nvPr>
            <p:ph type="title"/>
          </p:nvPr>
        </p:nvSpPr>
        <p:spPr/>
        <p:txBody>
          <a:bodyPr/>
          <a:lstStyle/>
          <a:p>
            <a:r>
              <a:rPr lang="en-US" dirty="0"/>
              <a:t>What more?</a:t>
            </a:r>
            <a:endParaRPr lang="en-GB" dirty="0"/>
          </a:p>
        </p:txBody>
      </p:sp>
      <p:sp>
        <p:nvSpPr>
          <p:cNvPr id="3" name="Text Placeholder 2">
            <a:extLst>
              <a:ext uri="{FF2B5EF4-FFF2-40B4-BE49-F238E27FC236}">
                <a16:creationId xmlns:a16="http://schemas.microsoft.com/office/drawing/2014/main" id="{8FA0A9C3-A121-6875-EBCD-6DA33C38539C}"/>
              </a:ext>
            </a:extLst>
          </p:cNvPr>
          <p:cNvSpPr>
            <a:spLocks noGrp="1"/>
          </p:cNvSpPr>
          <p:nvPr>
            <p:ph type="body" sz="quarter" idx="10"/>
          </p:nvPr>
        </p:nvSpPr>
        <p:spPr>
          <a:xfrm>
            <a:off x="479424" y="4702630"/>
            <a:ext cx="4874774" cy="1403142"/>
          </a:xfrm>
        </p:spPr>
        <p:txBody>
          <a:bodyPr/>
          <a:lstStyle/>
          <a:p>
            <a:r>
              <a:rPr kumimoji="0" lang="en-GB" sz="2400" b="0" i="0" u="none" strike="noStrike" kern="0" cap="none" spc="0" normalizeH="0" baseline="0" noProof="0" dirty="0">
                <a:ln>
                  <a:noFill/>
                </a:ln>
                <a:effectLst/>
                <a:uLnTx/>
                <a:uFillTx/>
                <a:latin typeface="+mj-lt"/>
                <a:cs typeface="Arial" pitchFamily="34" charset="0"/>
              </a:rPr>
              <a:t>W</a:t>
            </a:r>
            <a:r>
              <a:rPr lang="en-US" sz="2400" dirty="0"/>
              <a:t>hat should the government do to support and accelerate the health and devolution agenda in future?</a:t>
            </a:r>
            <a:endParaRPr lang="en-GB" dirty="0"/>
          </a:p>
        </p:txBody>
      </p:sp>
      <p:grpSp>
        <p:nvGrpSpPr>
          <p:cNvPr id="5" name="Group 4">
            <a:extLst>
              <a:ext uri="{FF2B5EF4-FFF2-40B4-BE49-F238E27FC236}">
                <a16:creationId xmlns:a16="http://schemas.microsoft.com/office/drawing/2014/main" id="{66EE1E9E-5A2E-5254-9DEF-002C7D4D328B}"/>
              </a:ext>
            </a:extLst>
          </p:cNvPr>
          <p:cNvGrpSpPr/>
          <p:nvPr/>
        </p:nvGrpSpPr>
        <p:grpSpPr>
          <a:xfrm>
            <a:off x="8397294" y="172504"/>
            <a:ext cx="3489461" cy="400769"/>
            <a:chOff x="8051657" y="172504"/>
            <a:chExt cx="3489461" cy="400769"/>
          </a:xfrm>
        </p:grpSpPr>
        <p:sp>
          <p:nvSpPr>
            <p:cNvPr id="7" name="AutoShape 12">
              <a:extLst>
                <a:ext uri="{FF2B5EF4-FFF2-40B4-BE49-F238E27FC236}">
                  <a16:creationId xmlns:a16="http://schemas.microsoft.com/office/drawing/2014/main" id="{BB574608-63C8-88D7-C4B3-DC46220FBB7C}"/>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2"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8" name="AutoShape 13">
              <a:extLst>
                <a:ext uri="{FF2B5EF4-FFF2-40B4-BE49-F238E27FC236}">
                  <a16:creationId xmlns:a16="http://schemas.microsoft.com/office/drawing/2014/main" id="{6211D46B-B756-C425-351F-ECF9D037BFFF}"/>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3"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9" name="AutoShape 15">
              <a:extLst>
                <a:ext uri="{FF2B5EF4-FFF2-40B4-BE49-F238E27FC236}">
                  <a16:creationId xmlns:a16="http://schemas.microsoft.com/office/drawing/2014/main" id="{5317F374-42D7-FD3A-944C-0D7023D03A0F}"/>
                </a:ext>
              </a:extLst>
            </p:cNvPr>
            <p:cNvSpPr>
              <a:spLocks noChangeArrowheads="1"/>
            </p:cNvSpPr>
            <p:nvPr/>
          </p:nvSpPr>
          <p:spPr bwMode="gray">
            <a:xfrm>
              <a:off x="10543918" y="172504"/>
              <a:ext cx="997200"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hlinkClick r:id="" action="ppaction://hlinkshowjump?jump=nextslide">
                    <a:extLst>
                      <a:ext uri="{A12FA001-AC4F-418D-AE19-62706E023703}">
                        <ahyp:hlinkClr xmlns:ahyp="http://schemas.microsoft.com/office/drawing/2018/hyperlinkcolor" val="tx"/>
                      </a:ext>
                    </a:extLst>
                  </a:hlinkClick>
                </a:rPr>
                <a:t>What more?</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sp>
          <p:nvSpPr>
            <p:cNvPr id="10" name="AutoShape 13">
              <a:extLst>
                <a:ext uri="{FF2B5EF4-FFF2-40B4-BE49-F238E27FC236}">
                  <a16:creationId xmlns:a16="http://schemas.microsoft.com/office/drawing/2014/main" id="{A9B50287-BCB4-348B-7121-07283F8901D4}"/>
                </a:ext>
              </a:extLst>
            </p:cNvPr>
            <p:cNvSpPr>
              <a:spLocks noChangeArrowheads="1"/>
            </p:cNvSpPr>
            <p:nvPr/>
          </p:nvSpPr>
          <p:spPr bwMode="gray">
            <a:xfrm>
              <a:off x="9711495" y="172821"/>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latin typeface="Arial" panose="020B0604020202020204"/>
                  <a:cs typeface="Arial" pitchFamily="34" charset="0"/>
                  <a:hlinkClick r:id="rId4" action="ppaction://hlinksldjump"/>
                </a:rPr>
                <a:t>How</a:t>
              </a:r>
              <a:r>
                <a:rPr kumimoji="0" lang="en-US" sz="1000" b="1" i="0" u="none" strike="noStrike" kern="0" cap="none" spc="0" normalizeH="0" baseline="0" noProof="0" dirty="0">
                  <a:ln>
                    <a:noFill/>
                  </a:ln>
                  <a:effectLst/>
                  <a:uLnTx/>
                  <a:uFillTx/>
                  <a:latin typeface="Arial" panose="020B0604020202020204"/>
                  <a:cs typeface="Arial" pitchFamily="34" charset="0"/>
                  <a:hlinkClick r:id="rId4" action="ppaction://hlinksldjump"/>
                </a:rPr>
                <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grpSp>
      <p:pic>
        <p:nvPicPr>
          <p:cNvPr id="11" name="Graphic 10" descr="Home with solid fill">
            <a:hlinkClick r:id="rId5" action="ppaction://hlinksldjump"/>
            <a:extLst>
              <a:ext uri="{FF2B5EF4-FFF2-40B4-BE49-F238E27FC236}">
                <a16:creationId xmlns:a16="http://schemas.microsoft.com/office/drawing/2014/main" id="{634E9108-283A-E6ED-8BDF-8CA319B2F4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3782857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5358-E855-2941-A10E-052E51CC50B4}"/>
              </a:ext>
            </a:extLst>
          </p:cNvPr>
          <p:cNvSpPr>
            <a:spLocks noGrp="1"/>
          </p:cNvSpPr>
          <p:nvPr>
            <p:ph type="title"/>
          </p:nvPr>
        </p:nvSpPr>
        <p:spPr>
          <a:xfrm>
            <a:off x="479425" y="372269"/>
            <a:ext cx="6719799" cy="1035804"/>
          </a:xfrm>
        </p:spPr>
        <p:txBody>
          <a:bodyPr vert="horz" lIns="0" tIns="0" rIns="0" bIns="0" rtlCol="0" anchor="t" anchorCtr="0">
            <a:normAutofit/>
          </a:bodyPr>
          <a:lstStyle/>
          <a:p>
            <a:r>
              <a:rPr lang="en-GB" kern="1200" dirty="0">
                <a:latin typeface="+mj-lt"/>
                <a:ea typeface="+mj-ea"/>
                <a:cs typeface="+mj-cs"/>
              </a:rPr>
              <a:t>National recommendations – accelerating the journey</a:t>
            </a:r>
          </a:p>
        </p:txBody>
      </p:sp>
      <p:sp>
        <p:nvSpPr>
          <p:cNvPr id="5" name="Slide Number Placeholder 4">
            <a:extLst>
              <a:ext uri="{FF2B5EF4-FFF2-40B4-BE49-F238E27FC236}">
                <a16:creationId xmlns:a16="http://schemas.microsoft.com/office/drawing/2014/main" id="{CE3941ED-409F-9D46-868B-F53DA25885D4}"/>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marL="0" marR="0" lvl="0" indent="0" algn="r" defTabSz="914377" rtl="0" eaLnBrk="1" fontAlgn="auto" latinLnBrk="0" hangingPunct="1">
              <a:lnSpc>
                <a:spcPct val="100000"/>
              </a:lnSpc>
              <a:spcBef>
                <a:spcPts val="0"/>
              </a:spcBef>
              <a:spcAft>
                <a:spcPts val="600"/>
              </a:spcAft>
              <a:buClrTx/>
              <a:buSzTx/>
              <a:buFontTx/>
              <a:buNone/>
              <a:tabLst/>
              <a:defRPr/>
            </a:pPr>
            <a:fld id="{FD15E2C3-2FDC-5443-A5D7-CEF7C1191BA7}" type="slidenum">
              <a:rPr kumimoji="0" lang="en-GB" sz="900" b="0" i="0" u="none" strike="noStrike" kern="1200" cap="none" spc="0" normalizeH="0" baseline="0" noProof="0" smtClean="0">
                <a:ln>
                  <a:noFill/>
                </a:ln>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600"/>
                </a:spcAft>
                <a:buClrTx/>
                <a:buSzTx/>
                <a:buFontTx/>
                <a:buNone/>
                <a:tabLst/>
                <a:defRPr/>
              </a:pPr>
              <a:t>27</a:t>
            </a:fld>
            <a:endParaRPr kumimoji="0" lang="en-GB" sz="900" b="0" i="0" u="none" strike="noStrike" kern="1200" cap="none" spc="0" normalizeH="0" baseline="0" noProof="0" dirty="0">
              <a:ln>
                <a:noFill/>
              </a:ln>
              <a:effectLst/>
              <a:uLnTx/>
              <a:uFillTx/>
              <a:latin typeface="Arial" panose="020B0604020202020204"/>
              <a:ea typeface="+mn-ea"/>
              <a:cs typeface="+mn-cs"/>
            </a:endParaRPr>
          </a:p>
        </p:txBody>
      </p:sp>
      <p:graphicFrame>
        <p:nvGraphicFramePr>
          <p:cNvPr id="6" name="Table 5">
            <a:extLst>
              <a:ext uri="{FF2B5EF4-FFF2-40B4-BE49-F238E27FC236}">
                <a16:creationId xmlns:a16="http://schemas.microsoft.com/office/drawing/2014/main" id="{5BF33BE3-6CA1-462B-4071-49FF72E2EF0F}"/>
              </a:ext>
            </a:extLst>
          </p:cNvPr>
          <p:cNvGraphicFramePr>
            <a:graphicFrameLocks noGrp="1"/>
          </p:cNvGraphicFramePr>
          <p:nvPr>
            <p:extLst>
              <p:ext uri="{D42A27DB-BD31-4B8C-83A1-F6EECF244321}">
                <p14:modId xmlns:p14="http://schemas.microsoft.com/office/powerpoint/2010/main" val="3046987756"/>
              </p:ext>
            </p:extLst>
          </p:nvPr>
        </p:nvGraphicFramePr>
        <p:xfrm>
          <a:off x="461557" y="2195047"/>
          <a:ext cx="10450917" cy="3866705"/>
        </p:xfrm>
        <a:graphic>
          <a:graphicData uri="http://schemas.openxmlformats.org/drawingml/2006/table">
            <a:tbl>
              <a:tblPr/>
              <a:tblGrid>
                <a:gridCol w="3483639">
                  <a:extLst>
                    <a:ext uri="{9D8B030D-6E8A-4147-A177-3AD203B41FA5}">
                      <a16:colId xmlns:a16="http://schemas.microsoft.com/office/drawing/2014/main" val="20002"/>
                    </a:ext>
                  </a:extLst>
                </a:gridCol>
                <a:gridCol w="3483639">
                  <a:extLst>
                    <a:ext uri="{9D8B030D-6E8A-4147-A177-3AD203B41FA5}">
                      <a16:colId xmlns:a16="http://schemas.microsoft.com/office/drawing/2014/main" val="20003"/>
                    </a:ext>
                  </a:extLst>
                </a:gridCol>
                <a:gridCol w="3483639">
                  <a:extLst>
                    <a:ext uri="{9D8B030D-6E8A-4147-A177-3AD203B41FA5}">
                      <a16:colId xmlns:a16="http://schemas.microsoft.com/office/drawing/2014/main" val="20004"/>
                    </a:ext>
                  </a:extLst>
                </a:gridCol>
              </a:tblGrid>
              <a:tr h="1145691">
                <a:tc>
                  <a:txBody>
                    <a:bodyPr/>
                    <a:lstStyle/>
                    <a:p>
                      <a:pPr marL="0" indent="0">
                        <a:spcBef>
                          <a:spcPts val="300"/>
                        </a:spcBef>
                        <a:buFont typeface="Arial" panose="020B0604020202020204" pitchFamily="34" charset="0"/>
                        <a:buNone/>
                      </a:pPr>
                      <a:r>
                        <a:rPr lang="en-US" sz="1200" dirty="0">
                          <a:solidFill>
                            <a:schemeClr val="tx1"/>
                          </a:solidFill>
                        </a:rPr>
                        <a:t>Give local ICS and combined authority leaders the freedom and flexibility to determine and embed an operating approach that works for their areas.</a:t>
                      </a:r>
                      <a:endParaRPr lang="en-US" sz="1200" b="0" dirty="0">
                        <a:solidFill>
                          <a:schemeClr val="tx1"/>
                        </a:solidFill>
                        <a:latin typeface="+mj-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300"/>
                        </a:spcBef>
                        <a:buFont typeface="Arial" panose="020B0604020202020204" pitchFamily="34" charset="0"/>
                        <a:buNone/>
                      </a:pPr>
                      <a:r>
                        <a:rPr lang="en-US" sz="1200" dirty="0">
                          <a:solidFill>
                            <a:schemeClr val="tx1"/>
                          </a:solidFill>
                        </a:rPr>
                        <a:t>Offer formal and coordinated support on embedding health as part of the commitment to offer all of England the opportunity to benefit from a devolution deal by 2030.</a:t>
                      </a:r>
                      <a:endParaRPr lang="en-US" sz="1200" b="0" dirty="0">
                        <a:solidFill>
                          <a:schemeClr val="tx1"/>
                        </a:solidFill>
                        <a:latin typeface="+mj-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300"/>
                        </a:spcBef>
                        <a:buFont typeface="Arial" panose="020B0604020202020204" pitchFamily="34" charset="0"/>
                        <a:buNone/>
                      </a:pPr>
                      <a:r>
                        <a:rPr lang="en-US" sz="1200" dirty="0" err="1">
                          <a:solidFill>
                            <a:schemeClr val="tx1"/>
                          </a:solidFill>
                        </a:rPr>
                        <a:t>Rationalise</a:t>
                      </a:r>
                      <a:r>
                        <a:rPr lang="en-US" sz="1200" dirty="0">
                          <a:solidFill>
                            <a:schemeClr val="tx1"/>
                          </a:solidFill>
                        </a:rPr>
                        <a:t> and reduce national targets and priorities, empowering ICSs and combined authorities to identify their own through facilitating better data collection and sharing across public services. </a:t>
                      </a:r>
                      <a:endParaRPr lang="en-US" sz="1200" b="0" dirty="0">
                        <a:solidFill>
                          <a:schemeClr val="tx1"/>
                        </a:solidFill>
                        <a:latin typeface="+mj-lt"/>
                      </a:endParaRPr>
                    </a:p>
                  </a:txBody>
                  <a:tcPr marT="91440" marB="9144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067700"/>
                  </a:ext>
                </a:extLst>
              </a:tr>
              <a:tr h="1432113">
                <a:tc>
                  <a:txBody>
                    <a:bodyPr/>
                    <a:lstStyle/>
                    <a:p>
                      <a:pPr marL="0" indent="0">
                        <a:spcBef>
                          <a:spcPts val="300"/>
                        </a:spcBef>
                        <a:buFont typeface="Arial" panose="020B0604020202020204" pitchFamily="34" charset="0"/>
                        <a:buNone/>
                      </a:pPr>
                      <a:r>
                        <a:rPr lang="en-US" sz="1200" dirty="0">
                          <a:solidFill>
                            <a:schemeClr val="tx1"/>
                          </a:solidFill>
                        </a:rPr>
                        <a:t>Ensure associated national targets and priorities are aligned, supported by a forum bringing together senior officials from departments with a shared interest in the agenda and ICS and combined authority representatives, as well as key local partners and wider stakeholders. </a:t>
                      </a:r>
                      <a:endParaRPr lang="en-US" sz="1200" b="0" dirty="0">
                        <a:solidFill>
                          <a:schemeClr val="tx1"/>
                        </a:solidFill>
                        <a:latin typeface="+mj-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300"/>
                        </a:spcBef>
                        <a:buFont typeface="Arial" panose="020B0604020202020204" pitchFamily="34" charset="0"/>
                        <a:buNone/>
                      </a:pPr>
                      <a:r>
                        <a:rPr lang="en-US" sz="1200" dirty="0">
                          <a:solidFill>
                            <a:schemeClr val="tx1"/>
                          </a:solidFill>
                        </a:rPr>
                        <a:t>Work with partners such as the NHS Confederation and the LGA to build a strong evidence base to support joint ICS-devo investment in preventative models of care. </a:t>
                      </a:r>
                      <a:endParaRPr lang="en-US" sz="1200" b="0" dirty="0">
                        <a:solidFill>
                          <a:schemeClr val="tx1"/>
                        </a:solidFill>
                        <a:latin typeface="+mj-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300"/>
                        </a:spcBef>
                        <a:buFont typeface="Arial" panose="020B0604020202020204" pitchFamily="34" charset="0"/>
                        <a:buNone/>
                      </a:pPr>
                      <a:r>
                        <a:rPr lang="en-US" sz="1200" dirty="0">
                          <a:solidFill>
                            <a:schemeClr val="tx1"/>
                          </a:solidFill>
                        </a:rPr>
                        <a:t>Ensure the business case and appraisal processes used by departments and national agencies supports new ways of working and embeds financial health costs and benefits, and the wider return on investment.</a:t>
                      </a:r>
                      <a:endParaRPr lang="en-US" sz="1200" b="0" dirty="0">
                        <a:solidFill>
                          <a:schemeClr val="tx1"/>
                        </a:solidFill>
                        <a:latin typeface="+mj-lt"/>
                      </a:endParaRPr>
                    </a:p>
                  </a:txBody>
                  <a:tcPr marT="91440" marB="9144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2366079"/>
                  </a:ext>
                </a:extLst>
              </a:tr>
              <a:tr h="1288901">
                <a:tc>
                  <a:txBody>
                    <a:bodyPr/>
                    <a:lstStyle/>
                    <a:p>
                      <a:pPr marL="0" indent="0">
                        <a:spcBef>
                          <a:spcPts val="300"/>
                        </a:spcBef>
                        <a:buFont typeface="Arial" panose="020B0604020202020204" pitchFamily="34" charset="0"/>
                        <a:buNone/>
                      </a:pPr>
                      <a:r>
                        <a:rPr lang="en-US" sz="1200" dirty="0" err="1">
                          <a:solidFill>
                            <a:schemeClr val="tx1"/>
                          </a:solidFill>
                        </a:rPr>
                        <a:t>Prioritise</a:t>
                      </a:r>
                      <a:r>
                        <a:rPr lang="en-US" sz="1200" dirty="0">
                          <a:solidFill>
                            <a:schemeClr val="tx1"/>
                          </a:solidFill>
                        </a:rPr>
                        <a:t> funding to support the capability and capacity of local ICS and combined authority partnerships to deliver for their populations</a:t>
                      </a:r>
                      <a:endParaRPr lang="en-US" sz="1200" b="0" dirty="0">
                        <a:solidFill>
                          <a:schemeClr val="tx1"/>
                        </a:solidFill>
                        <a:latin typeface="+mj-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300"/>
                        </a:spcBef>
                        <a:buFont typeface="Arial" panose="020B0604020202020204" pitchFamily="34" charset="0"/>
                        <a:buNone/>
                      </a:pPr>
                      <a:r>
                        <a:rPr lang="en-US" sz="1200" dirty="0">
                          <a:solidFill>
                            <a:schemeClr val="tx1"/>
                          </a:solidFill>
                        </a:rPr>
                        <a:t>Proactively engage with ICSs and combined authorities collectively when agreeing new approaches to key issues such as accountability, including delivery of the levelling-up missions and the future role of the Office for Local Government (</a:t>
                      </a:r>
                      <a:r>
                        <a:rPr lang="en-US" sz="1200" dirty="0" err="1">
                          <a:solidFill>
                            <a:schemeClr val="tx1"/>
                          </a:solidFill>
                        </a:rPr>
                        <a:t>Oflog</a:t>
                      </a:r>
                      <a:r>
                        <a:rPr lang="en-US" sz="1200" dirty="0">
                          <a:solidFill>
                            <a:schemeClr val="tx1"/>
                          </a:solidFill>
                        </a:rPr>
                        <a:t>).</a:t>
                      </a:r>
                      <a:endParaRPr lang="en-US" sz="1200" b="0" dirty="0">
                        <a:solidFill>
                          <a:schemeClr val="tx1"/>
                        </a:solidFill>
                        <a:latin typeface="+mj-lt"/>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300"/>
                        </a:spcBef>
                        <a:buFont typeface="Arial" panose="020B0604020202020204" pitchFamily="34" charset="0"/>
                        <a:buNone/>
                      </a:pPr>
                      <a:r>
                        <a:rPr lang="en-US" sz="1200" dirty="0" err="1">
                          <a:solidFill>
                            <a:schemeClr val="tx1"/>
                          </a:solidFill>
                        </a:rPr>
                        <a:t>Prioritise</a:t>
                      </a:r>
                      <a:r>
                        <a:rPr lang="en-US" sz="1200" dirty="0">
                          <a:solidFill>
                            <a:schemeClr val="tx1"/>
                          </a:solidFill>
                        </a:rPr>
                        <a:t> place-based approaches to policy, leadership development and funding, building up the joint capabilities of local ICS and devolution leaders to </a:t>
                      </a:r>
                      <a:r>
                        <a:rPr lang="en-US" sz="1200" dirty="0" err="1">
                          <a:solidFill>
                            <a:schemeClr val="tx1"/>
                          </a:solidFill>
                        </a:rPr>
                        <a:t>maximise</a:t>
                      </a:r>
                      <a:r>
                        <a:rPr lang="en-US" sz="1200" dirty="0">
                          <a:solidFill>
                            <a:schemeClr val="tx1"/>
                          </a:solidFill>
                        </a:rPr>
                        <a:t> their greater autonomy.</a:t>
                      </a:r>
                      <a:endParaRPr lang="en-US" sz="1200" b="0" dirty="0">
                        <a:solidFill>
                          <a:schemeClr val="tx1"/>
                        </a:solidFill>
                        <a:latin typeface="+mj-lt"/>
                      </a:endParaRPr>
                    </a:p>
                  </a:txBody>
                  <a:tcPr marT="91440" marB="9144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CBC"/>
                      </a:solidFill>
                      <a:prstDash val="solid"/>
                      <a:round/>
                      <a:headEnd type="none" w="med" len="med"/>
                      <a:tailEnd type="none" w="med" len="med"/>
                    </a:lnT>
                    <a:lnB w="6350" cap="flat" cmpd="sng" algn="ctr">
                      <a:solidFill>
                        <a:srgbClr val="BBBCB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734468"/>
                  </a:ext>
                </a:extLst>
              </a:tr>
            </a:tbl>
          </a:graphicData>
        </a:graphic>
      </p:graphicFrame>
      <p:pic>
        <p:nvPicPr>
          <p:cNvPr id="3" name="Graphic 53">
            <a:extLst>
              <a:ext uri="{FF2B5EF4-FFF2-40B4-BE49-F238E27FC236}">
                <a16:creationId xmlns:a16="http://schemas.microsoft.com/office/drawing/2014/main" id="{4CEE3186-8797-AE75-855F-6B0AF4EDA6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5975" y="6298168"/>
            <a:ext cx="1752600" cy="255270"/>
          </a:xfrm>
          <a:prstGeom prst="rect">
            <a:avLst/>
          </a:prstGeom>
        </p:spPr>
      </p:pic>
      <p:grpSp>
        <p:nvGrpSpPr>
          <p:cNvPr id="15" name="Group 14">
            <a:extLst>
              <a:ext uri="{FF2B5EF4-FFF2-40B4-BE49-F238E27FC236}">
                <a16:creationId xmlns:a16="http://schemas.microsoft.com/office/drawing/2014/main" id="{B0D9D77F-E755-396D-C598-B9C6961DEC71}"/>
              </a:ext>
            </a:extLst>
          </p:cNvPr>
          <p:cNvGrpSpPr/>
          <p:nvPr/>
        </p:nvGrpSpPr>
        <p:grpSpPr>
          <a:xfrm>
            <a:off x="448603" y="1369567"/>
            <a:ext cx="10832422" cy="816482"/>
            <a:chOff x="4742100" y="1870456"/>
            <a:chExt cx="5155708" cy="548640"/>
          </a:xfrm>
        </p:grpSpPr>
        <p:sp>
          <p:nvSpPr>
            <p:cNvPr id="9" name="Chevron 12">
              <a:extLst>
                <a:ext uri="{FF2B5EF4-FFF2-40B4-BE49-F238E27FC236}">
                  <a16:creationId xmlns:a16="http://schemas.microsoft.com/office/drawing/2014/main" id="{C60770BB-20D9-BB91-440E-05F8F9F530FB}"/>
                </a:ext>
              </a:extLst>
            </p:cNvPr>
            <p:cNvSpPr/>
            <p:nvPr/>
          </p:nvSpPr>
          <p:spPr>
            <a:xfrm>
              <a:off x="4742100" y="1870456"/>
              <a:ext cx="1828800" cy="548640"/>
            </a:xfrm>
            <a:prstGeom prst="chevron">
              <a:avLst/>
            </a:prstGeom>
            <a:solidFill>
              <a:schemeClr val="accent2"/>
            </a:solidFill>
            <a:ln w="6350" cap="flat" cmpd="sng" algn="ctr">
              <a:noFill/>
              <a:prstDash val="solid"/>
            </a:ln>
            <a:effectLst/>
          </p:spPr>
          <p:txBody>
            <a:bodyPr lIns="88900" tIns="88900" rIns="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b="1" kern="0" dirty="0">
                  <a:solidFill>
                    <a:schemeClr val="bg1"/>
                  </a:solidFill>
                  <a:latin typeface="Arial" panose="020B0604020202020204"/>
                </a:rPr>
              </a:br>
              <a:r>
                <a:rPr lang="en-US" sz="1200" b="1" kern="0" dirty="0">
                  <a:solidFill>
                    <a:schemeClr val="bg1"/>
                  </a:solidFill>
                  <a:latin typeface="Arial" panose="020B0604020202020204"/>
                </a:rPr>
                <a:t>Step 1</a:t>
              </a:r>
              <a:endParaRPr kumimoji="0" lang="en-US" sz="1200" b="1" i="0" u="none" strike="noStrike" kern="0" cap="none" spc="0" normalizeH="0" baseline="0" noProof="0" dirty="0">
                <a:ln>
                  <a:noFill/>
                </a:ln>
                <a:solidFill>
                  <a:schemeClr val="bg1"/>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anose="020B0604020202020204"/>
                  <a:ea typeface="+mn-ea"/>
                  <a:cs typeface="+mn-cs"/>
                </a:rPr>
                <a:t>Focus on people and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anose="020B0604020202020204"/>
                  <a:ea typeface="+mn-ea"/>
                  <a:cs typeface="+mn-cs"/>
                </a:rPr>
                <a:t>places where they live and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11" name="Chevron 14">
              <a:extLst>
                <a:ext uri="{FF2B5EF4-FFF2-40B4-BE49-F238E27FC236}">
                  <a16:creationId xmlns:a16="http://schemas.microsoft.com/office/drawing/2014/main" id="{098AA0A6-CF76-F705-02C7-6C49851F0AAB}"/>
                </a:ext>
              </a:extLst>
            </p:cNvPr>
            <p:cNvSpPr/>
            <p:nvPr/>
          </p:nvSpPr>
          <p:spPr>
            <a:xfrm>
              <a:off x="6405554" y="1870456"/>
              <a:ext cx="1828800" cy="548640"/>
            </a:xfrm>
            <a:prstGeom prst="chevron">
              <a:avLst/>
            </a:prstGeom>
            <a:solidFill>
              <a:schemeClr val="accent1"/>
            </a:solidFill>
            <a:ln w="6350" cap="flat" cmpd="sng" algn="ctr">
              <a:noFill/>
              <a:prstDash val="solid"/>
            </a:ln>
            <a:effectLst/>
          </p:spPr>
          <p:txBody>
            <a:bodyPr lIns="88900" tIns="88900" rIns="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b="1" kern="0" dirty="0">
                  <a:latin typeface="Arial" panose="020B0604020202020204"/>
                </a:rPr>
              </a:br>
              <a:r>
                <a:rPr lang="en-US" sz="1200" b="1" kern="0" dirty="0">
                  <a:latin typeface="Arial" panose="020B0604020202020204"/>
                </a:rPr>
                <a:t>Step 2</a:t>
              </a:r>
              <a:endParaRPr kumimoji="0" lang="en-US" sz="1200" b="1" i="0" u="none" strike="noStrike" kern="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a:ea typeface="+mn-ea"/>
                  <a:cs typeface="+mn-cs"/>
                </a:rPr>
                <a:t>Support populations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a:ea typeface="+mn-ea"/>
                  <a:cs typeface="+mn-cs"/>
                </a:rPr>
                <a:t>to improve their own health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12" name="Chevron 16">
              <a:extLst>
                <a:ext uri="{FF2B5EF4-FFF2-40B4-BE49-F238E27FC236}">
                  <a16:creationId xmlns:a16="http://schemas.microsoft.com/office/drawing/2014/main" id="{F3D94469-8748-CD65-A3C9-966B7DC15606}"/>
                </a:ext>
              </a:extLst>
            </p:cNvPr>
            <p:cNvSpPr/>
            <p:nvPr/>
          </p:nvSpPr>
          <p:spPr>
            <a:xfrm>
              <a:off x="8069008" y="1870456"/>
              <a:ext cx="1828800" cy="548640"/>
            </a:xfrm>
            <a:prstGeom prst="chevron">
              <a:avLst/>
            </a:prstGeom>
            <a:solidFill>
              <a:schemeClr val="accent3"/>
            </a:solidFill>
            <a:ln w="6350" cap="flat" cmpd="sng" algn="ctr">
              <a:noFill/>
              <a:prstDash val="solid"/>
            </a:ln>
            <a:effectLst/>
          </p:spPr>
          <p:txBody>
            <a:bodyPr lIns="88900" tIns="88900" rIns="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b="1" kern="0" dirty="0">
                  <a:latin typeface="Arial" panose="020B0604020202020204"/>
                </a:rPr>
              </a:br>
              <a:r>
                <a:rPr lang="en-US" sz="1200" b="1" kern="0" dirty="0">
                  <a:latin typeface="Arial" panose="020B0604020202020204"/>
                </a:rPr>
                <a:t>Step 3</a:t>
              </a:r>
              <a:endParaRPr kumimoji="0" lang="en-US" sz="1200" b="1" i="0" u="none" strike="noStrike" kern="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a:ea typeface="+mn-ea"/>
                  <a:cs typeface="+mn-cs"/>
                </a:rPr>
                <a:t>Realise everything has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a:ea typeface="+mn-ea"/>
                  <a:cs typeface="+mn-cs"/>
                </a:rPr>
                <a:t>an impact on health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
        <p:nvSpPr>
          <p:cNvPr id="7" name="Footer Placeholder 4">
            <a:extLst>
              <a:ext uri="{FF2B5EF4-FFF2-40B4-BE49-F238E27FC236}">
                <a16:creationId xmlns:a16="http://schemas.microsoft.com/office/drawing/2014/main" id="{5910392F-0279-B86B-811D-30795904628A}"/>
              </a:ext>
            </a:extLst>
          </p:cNvPr>
          <p:cNvSpPr txBox="1">
            <a:spLocks/>
          </p:cNvSpPr>
          <p:nvPr/>
        </p:nvSpPr>
        <p:spPr>
          <a:xfrm>
            <a:off x="479425" y="6391610"/>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grpSp>
        <p:nvGrpSpPr>
          <p:cNvPr id="10" name="Group 9">
            <a:extLst>
              <a:ext uri="{FF2B5EF4-FFF2-40B4-BE49-F238E27FC236}">
                <a16:creationId xmlns:a16="http://schemas.microsoft.com/office/drawing/2014/main" id="{D7AD1AD2-7F79-3661-AFCC-975B02FEC6D3}"/>
              </a:ext>
            </a:extLst>
          </p:cNvPr>
          <p:cNvGrpSpPr/>
          <p:nvPr/>
        </p:nvGrpSpPr>
        <p:grpSpPr>
          <a:xfrm>
            <a:off x="8397294" y="172504"/>
            <a:ext cx="3489461" cy="400769"/>
            <a:chOff x="8051657" y="172504"/>
            <a:chExt cx="3489461" cy="400769"/>
          </a:xfrm>
        </p:grpSpPr>
        <p:sp>
          <p:nvSpPr>
            <p:cNvPr id="14" name="AutoShape 12">
              <a:extLst>
                <a:ext uri="{FF2B5EF4-FFF2-40B4-BE49-F238E27FC236}">
                  <a16:creationId xmlns:a16="http://schemas.microsoft.com/office/drawing/2014/main" id="{0AF714B4-1FA9-75E9-AF47-ECC303C019F6}"/>
                </a:ext>
              </a:extLst>
            </p:cNvPr>
            <p:cNvSpPr>
              <a:spLocks noChangeArrowheads="1"/>
            </p:cNvSpPr>
            <p:nvPr/>
          </p:nvSpPr>
          <p:spPr bwMode="gray">
            <a:xfrm>
              <a:off x="8051657" y="177273"/>
              <a:ext cx="997200" cy="396000"/>
            </a:xfrm>
            <a:prstGeom prst="homePlate">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6" name="AutoShape 13">
              <a:extLst>
                <a:ext uri="{FF2B5EF4-FFF2-40B4-BE49-F238E27FC236}">
                  <a16:creationId xmlns:a16="http://schemas.microsoft.com/office/drawing/2014/main" id="{FA7237F4-B4E6-F3EF-EA20-A06CFBEDF5EC}"/>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6"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7" name="AutoShape 15">
              <a:extLst>
                <a:ext uri="{FF2B5EF4-FFF2-40B4-BE49-F238E27FC236}">
                  <a16:creationId xmlns:a16="http://schemas.microsoft.com/office/drawing/2014/main" id="{0F4A2A13-2686-B2E4-F72C-AAD55CBD940A}"/>
                </a:ext>
              </a:extLst>
            </p:cNvPr>
            <p:cNvSpPr>
              <a:spLocks noChangeArrowheads="1"/>
            </p:cNvSpPr>
            <p:nvPr/>
          </p:nvSpPr>
          <p:spPr bwMode="gray">
            <a:xfrm>
              <a:off x="10543918" y="172504"/>
              <a:ext cx="997200" cy="396000"/>
            </a:xfrm>
            <a:prstGeom prst="chevron">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hlinkClick r:id="" action="ppaction://hlinkshowjump?jump=nextslide">
                    <a:extLst>
                      <a:ext uri="{A12FA001-AC4F-418D-AE19-62706E023703}">
                        <ahyp:hlinkClr xmlns:ahyp="http://schemas.microsoft.com/office/drawing/2018/hyperlinkcolor" val="tx"/>
                      </a:ext>
                    </a:extLst>
                  </a:hlinkClick>
                </a:rPr>
                <a:t>What more?</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sp>
          <p:nvSpPr>
            <p:cNvPr id="18" name="AutoShape 13">
              <a:extLst>
                <a:ext uri="{FF2B5EF4-FFF2-40B4-BE49-F238E27FC236}">
                  <a16:creationId xmlns:a16="http://schemas.microsoft.com/office/drawing/2014/main" id="{AEB99650-0245-1FDA-3ABA-A62A2285818C}"/>
                </a:ext>
              </a:extLst>
            </p:cNvPr>
            <p:cNvSpPr>
              <a:spLocks noChangeArrowheads="1"/>
            </p:cNvSpPr>
            <p:nvPr/>
          </p:nvSpPr>
          <p:spPr bwMode="gray">
            <a:xfrm>
              <a:off x="9711495" y="172821"/>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latin typeface="Arial" panose="020B0604020202020204"/>
                  <a:cs typeface="Arial" pitchFamily="34" charset="0"/>
                  <a:hlinkClick r:id="rId7" action="ppaction://hlinksldjump"/>
                </a:rPr>
                <a:t>How</a:t>
              </a:r>
              <a:r>
                <a:rPr kumimoji="0" lang="en-US" sz="1000" b="1" i="0" u="none" strike="noStrike" kern="0" cap="none" spc="0" normalizeH="0" baseline="0" noProof="0" dirty="0">
                  <a:ln>
                    <a:noFill/>
                  </a:ln>
                  <a:effectLst/>
                  <a:uLnTx/>
                  <a:uFillTx/>
                  <a:latin typeface="Arial" panose="020B0604020202020204"/>
                  <a:cs typeface="Arial" pitchFamily="34" charset="0"/>
                  <a:hlinkClick r:id="rId7" action="ppaction://hlinksldjump"/>
                </a:rPr>
                <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grpSp>
      <p:pic>
        <p:nvPicPr>
          <p:cNvPr id="4" name="Graphic 3" descr="Home with solid fill">
            <a:hlinkClick r:id="rId8" action="ppaction://hlinksldjump"/>
            <a:extLst>
              <a:ext uri="{FF2B5EF4-FFF2-40B4-BE49-F238E27FC236}">
                <a16:creationId xmlns:a16="http://schemas.microsoft.com/office/drawing/2014/main" id="{F9BA96A1-188A-21F9-DBF3-01EB66FA66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2415741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D7B1-7EE6-74BC-DC73-6FADC78370C4}"/>
              </a:ext>
            </a:extLst>
          </p:cNvPr>
          <p:cNvSpPr>
            <a:spLocks noGrp="1"/>
          </p:cNvSpPr>
          <p:nvPr>
            <p:ph type="title"/>
          </p:nvPr>
        </p:nvSpPr>
        <p:spPr/>
        <p:txBody>
          <a:bodyPr/>
          <a:lstStyle/>
          <a:p>
            <a:r>
              <a:rPr lang="en-US" dirty="0"/>
              <a:t>In their own words</a:t>
            </a:r>
            <a:endParaRPr lang="en-GB" dirty="0"/>
          </a:p>
        </p:txBody>
      </p:sp>
      <p:grpSp>
        <p:nvGrpSpPr>
          <p:cNvPr id="7" name="Group 6">
            <a:extLst>
              <a:ext uri="{FF2B5EF4-FFF2-40B4-BE49-F238E27FC236}">
                <a16:creationId xmlns:a16="http://schemas.microsoft.com/office/drawing/2014/main" id="{CBD5E7C3-5838-5C77-5961-E850DC62D0B1}"/>
              </a:ext>
            </a:extLst>
          </p:cNvPr>
          <p:cNvGrpSpPr/>
          <p:nvPr/>
        </p:nvGrpSpPr>
        <p:grpSpPr>
          <a:xfrm>
            <a:off x="10867162" y="160739"/>
            <a:ext cx="1096688" cy="549357"/>
            <a:chOff x="10867162" y="160739"/>
            <a:chExt cx="1096688" cy="549357"/>
          </a:xfrm>
        </p:grpSpPr>
        <p:pic>
          <p:nvPicPr>
            <p:cNvPr id="4" name="Graphic 3" descr="Home with solid fill">
              <a:hlinkClick r:id="rId2" action="ppaction://hlinksldjump"/>
              <a:extLst>
                <a:ext uri="{FF2B5EF4-FFF2-40B4-BE49-F238E27FC236}">
                  <a16:creationId xmlns:a16="http://schemas.microsoft.com/office/drawing/2014/main" id="{F8A139C2-91BD-7A81-0F91-855E15B70E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7162" y="160739"/>
              <a:ext cx="482400" cy="482400"/>
            </a:xfrm>
            <a:prstGeom prst="rect">
              <a:avLst/>
            </a:prstGeom>
          </p:spPr>
        </p:pic>
        <p:pic>
          <p:nvPicPr>
            <p:cNvPr id="5" name="Graphic 4" descr="Caret Right with solid fill">
              <a:hlinkClick r:id="" action="ppaction://hlinkshowjump?jump=nextslide"/>
              <a:extLst>
                <a:ext uri="{FF2B5EF4-FFF2-40B4-BE49-F238E27FC236}">
                  <a16:creationId xmlns:a16="http://schemas.microsoft.com/office/drawing/2014/main" id="{5E03514C-F20A-1C75-BD95-59581A62BE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59836" y="227695"/>
              <a:ext cx="482401" cy="482401"/>
            </a:xfrm>
            <a:prstGeom prst="rect">
              <a:avLst/>
            </a:prstGeom>
          </p:spPr>
        </p:pic>
        <p:pic>
          <p:nvPicPr>
            <p:cNvPr id="6" name="Graphic 5" descr="Caret Right with solid fill">
              <a:extLst>
                <a:ext uri="{FF2B5EF4-FFF2-40B4-BE49-F238E27FC236}">
                  <a16:creationId xmlns:a16="http://schemas.microsoft.com/office/drawing/2014/main" id="{E6DCFBA9-30E3-627E-A004-B499398815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81449" y="227694"/>
              <a:ext cx="482401" cy="482401"/>
            </a:xfrm>
            <a:prstGeom prst="rect">
              <a:avLst/>
            </a:prstGeom>
          </p:spPr>
        </p:pic>
      </p:grpSp>
    </p:spTree>
    <p:extLst>
      <p:ext uri="{BB962C8B-B14F-4D97-AF65-F5344CB8AC3E}">
        <p14:creationId xmlns:p14="http://schemas.microsoft.com/office/powerpoint/2010/main" val="119158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11B6-FB87-8A5F-2C2D-0377E2F3D6C9}"/>
              </a:ext>
            </a:extLst>
          </p:cNvPr>
          <p:cNvSpPr>
            <a:spLocks noGrp="1"/>
          </p:cNvSpPr>
          <p:nvPr>
            <p:ph type="title"/>
          </p:nvPr>
        </p:nvSpPr>
        <p:spPr/>
        <p:txBody>
          <a:bodyPr/>
          <a:lstStyle/>
          <a:p>
            <a:r>
              <a:rPr lang="en-US" dirty="0"/>
              <a:t>In their own words: what our leaders said</a:t>
            </a:r>
            <a:endParaRPr lang="en-GB" dirty="0"/>
          </a:p>
        </p:txBody>
      </p:sp>
      <p:sp>
        <p:nvSpPr>
          <p:cNvPr id="3" name="Content Placeholder 2">
            <a:extLst>
              <a:ext uri="{FF2B5EF4-FFF2-40B4-BE49-F238E27FC236}">
                <a16:creationId xmlns:a16="http://schemas.microsoft.com/office/drawing/2014/main" id="{55871D2A-E396-210A-5582-F81CE5739FAC}"/>
              </a:ext>
            </a:extLst>
          </p:cNvPr>
          <p:cNvSpPr>
            <a:spLocks noGrp="1"/>
          </p:cNvSpPr>
          <p:nvPr>
            <p:ph idx="1"/>
          </p:nvPr>
        </p:nvSpPr>
        <p:spPr>
          <a:xfrm>
            <a:off x="479425" y="1046901"/>
            <a:ext cx="5540375" cy="3564000"/>
          </a:xfrm>
        </p:spPr>
        <p:txBody>
          <a:bodyPr/>
          <a:lstStyle/>
          <a:p>
            <a:r>
              <a:rPr lang="en-US" sz="1200" dirty="0">
                <a:solidFill>
                  <a:schemeClr val="accent2"/>
                </a:solidFill>
              </a:rPr>
              <a:t>“</a:t>
            </a:r>
            <a:r>
              <a:rPr lang="en-US" sz="1200" b="0" dirty="0"/>
              <a:t>The reforms face the same way, but it’s important to remember that how we got here differs. Everywhere became an ICS whilst areas have had to fight to achieve devolution. Understanding this push-pull nature helps us understand each other better.</a:t>
            </a:r>
            <a:r>
              <a:rPr lang="en-US" sz="1200" dirty="0">
                <a:solidFill>
                  <a:schemeClr val="accent2"/>
                </a:solidFill>
              </a:rPr>
              <a:t>”</a:t>
            </a:r>
            <a:r>
              <a:rPr lang="en-US" sz="1200" b="0" dirty="0"/>
              <a:t> </a:t>
            </a:r>
          </a:p>
          <a:p>
            <a:r>
              <a:rPr lang="en-US" sz="1200" dirty="0">
                <a:solidFill>
                  <a:schemeClr val="accent2"/>
                </a:solidFill>
              </a:rPr>
              <a:t>“</a:t>
            </a:r>
            <a:r>
              <a:rPr lang="en-US" sz="1200" b="0" dirty="0"/>
              <a:t>Co-</a:t>
            </a:r>
            <a:r>
              <a:rPr lang="en-US" sz="1200" b="0" dirty="0" err="1"/>
              <a:t>terminosity</a:t>
            </a:r>
            <a:r>
              <a:rPr lang="en-US" sz="1200" b="0" dirty="0"/>
              <a:t> is hugely helpful, or course, but it is not critical. Many countries face this issue, and every tier of working will have some form of geographic overlaps and misalignment. Start with the population.</a:t>
            </a:r>
            <a:r>
              <a:rPr lang="en-US" sz="1200" dirty="0">
                <a:solidFill>
                  <a:schemeClr val="accent2"/>
                </a:solidFill>
              </a:rPr>
              <a:t>”</a:t>
            </a:r>
            <a:endParaRPr lang="en-US" sz="1200" b="0" dirty="0"/>
          </a:p>
          <a:p>
            <a:r>
              <a:rPr lang="en-US" sz="1200" b="0" dirty="0"/>
              <a:t>“We need to simultaneously think about what we are offering to the government and how we are supporting local boards.</a:t>
            </a:r>
            <a:r>
              <a:rPr lang="en-US" sz="1200" dirty="0">
                <a:solidFill>
                  <a:schemeClr val="accent2"/>
                </a:solidFill>
              </a:rPr>
              <a:t>”</a:t>
            </a:r>
            <a:r>
              <a:rPr lang="en-US" sz="1200" b="0" dirty="0"/>
              <a:t> </a:t>
            </a:r>
          </a:p>
          <a:p>
            <a:r>
              <a:rPr lang="en-US" sz="1200" dirty="0">
                <a:solidFill>
                  <a:schemeClr val="accent2"/>
                </a:solidFill>
              </a:rPr>
              <a:t>“</a:t>
            </a:r>
            <a:r>
              <a:rPr lang="en-US" sz="1200" b="0" dirty="0"/>
              <a:t>We need a far better understanding of our collective powers, breathing space and resourcing. This will help us develop positive, impactful relationships and reduce duplicity.</a:t>
            </a:r>
            <a:r>
              <a:rPr lang="en-US" sz="1200" dirty="0">
                <a:solidFill>
                  <a:schemeClr val="accent2"/>
                </a:solidFill>
              </a:rPr>
              <a:t>”</a:t>
            </a:r>
            <a:endParaRPr lang="en-US" sz="1200" b="0" dirty="0"/>
          </a:p>
          <a:p>
            <a:r>
              <a:rPr lang="en-US" sz="1200" dirty="0">
                <a:solidFill>
                  <a:schemeClr val="accent2"/>
                </a:solidFill>
              </a:rPr>
              <a:t>“</a:t>
            </a:r>
            <a:r>
              <a:rPr lang="en-US" sz="1200" b="0" dirty="0"/>
              <a:t>Funding is typically distributed in pre-determined ways, which then operate in silos. Devolution should allow us to develop broader, shared outcomes which will naturally challenge existing money flows and enable much more effective use of them.</a:t>
            </a:r>
            <a:r>
              <a:rPr lang="en-US" sz="1200" dirty="0">
                <a:solidFill>
                  <a:schemeClr val="accent2"/>
                </a:solidFill>
              </a:rPr>
              <a:t>”</a:t>
            </a:r>
            <a:endParaRPr lang="en-GB" sz="1200" b="0" dirty="0"/>
          </a:p>
        </p:txBody>
      </p:sp>
      <p:sp>
        <p:nvSpPr>
          <p:cNvPr id="4" name="Slide Number Placeholder 3">
            <a:extLst>
              <a:ext uri="{FF2B5EF4-FFF2-40B4-BE49-F238E27FC236}">
                <a16:creationId xmlns:a16="http://schemas.microsoft.com/office/drawing/2014/main" id="{9F1880F2-B77D-97C9-6FCC-34E725CD308E}"/>
              </a:ext>
            </a:extLst>
          </p:cNvPr>
          <p:cNvSpPr>
            <a:spLocks noGrp="1"/>
          </p:cNvSpPr>
          <p:nvPr>
            <p:ph type="sldNum" sz="quarter" idx="12"/>
          </p:nvPr>
        </p:nvSpPr>
        <p:spPr/>
        <p:txBody>
          <a:bodyPr/>
          <a:lstStyle/>
          <a:p>
            <a:fld id="{FD15E2C3-2FDC-5443-A5D7-CEF7C1191BA7}" type="slidenum">
              <a:rPr lang="en-GB" smtClean="0"/>
              <a:t>29</a:t>
            </a:fld>
            <a:endParaRPr lang="en-GB" dirty="0"/>
          </a:p>
        </p:txBody>
      </p:sp>
      <p:sp>
        <p:nvSpPr>
          <p:cNvPr id="5" name="Content Placeholder 4">
            <a:extLst>
              <a:ext uri="{FF2B5EF4-FFF2-40B4-BE49-F238E27FC236}">
                <a16:creationId xmlns:a16="http://schemas.microsoft.com/office/drawing/2014/main" id="{6011DECA-4B08-BC60-B49A-F462CC8867F0}"/>
              </a:ext>
            </a:extLst>
          </p:cNvPr>
          <p:cNvSpPr>
            <a:spLocks noGrp="1"/>
          </p:cNvSpPr>
          <p:nvPr>
            <p:ph idx="13"/>
          </p:nvPr>
        </p:nvSpPr>
        <p:spPr>
          <a:xfrm>
            <a:off x="6096000" y="1055115"/>
            <a:ext cx="5540375" cy="3564000"/>
          </a:xfrm>
        </p:spPr>
        <p:txBody>
          <a:bodyPr/>
          <a:lstStyle/>
          <a:p>
            <a:r>
              <a:rPr lang="en-US" sz="1200" dirty="0">
                <a:solidFill>
                  <a:schemeClr val="accent2"/>
                </a:solidFill>
              </a:rPr>
              <a:t>“</a:t>
            </a:r>
            <a:r>
              <a:rPr lang="en-US" sz="1200" b="0" dirty="0"/>
              <a:t>Businesses are strong supporters of devolution. We want partners, including the NHS, to have the freedom and resources to express their need and take long-term investment decisions for their communities.</a:t>
            </a:r>
            <a:r>
              <a:rPr lang="en-US" sz="1200" dirty="0">
                <a:solidFill>
                  <a:schemeClr val="accent2"/>
                </a:solidFill>
              </a:rPr>
              <a:t>”</a:t>
            </a:r>
            <a:r>
              <a:rPr lang="en-US" sz="1200" b="0" dirty="0"/>
              <a:t> </a:t>
            </a:r>
          </a:p>
          <a:p>
            <a:r>
              <a:rPr lang="en-US" sz="1200" dirty="0">
                <a:solidFill>
                  <a:schemeClr val="accent2"/>
                </a:solidFill>
              </a:rPr>
              <a:t>“</a:t>
            </a:r>
            <a:r>
              <a:rPr lang="en-US" sz="1200" b="0" dirty="0"/>
              <a:t>A benefit of greater health devolution is that we can point to a wider range of outcomes, meaning conversations with government departments are not in isolation.</a:t>
            </a:r>
            <a:r>
              <a:rPr lang="en-US" sz="1200" dirty="0">
                <a:solidFill>
                  <a:schemeClr val="accent2"/>
                </a:solidFill>
              </a:rPr>
              <a:t>”</a:t>
            </a:r>
            <a:endParaRPr lang="en-US" sz="1200" b="0" dirty="0"/>
          </a:p>
          <a:p>
            <a:r>
              <a:rPr lang="en-US" sz="1200" dirty="0">
                <a:solidFill>
                  <a:schemeClr val="accent2"/>
                </a:solidFill>
              </a:rPr>
              <a:t>“</a:t>
            </a:r>
            <a:r>
              <a:rPr lang="en-US" sz="1200" b="0" dirty="0"/>
              <a:t>Devolution allows everyone to have input to the wider social and economic determinants.</a:t>
            </a:r>
            <a:r>
              <a:rPr lang="en-US" sz="1200" dirty="0">
                <a:solidFill>
                  <a:schemeClr val="accent2"/>
                </a:solidFill>
              </a:rPr>
              <a:t>”</a:t>
            </a:r>
            <a:endParaRPr lang="en-US" sz="1200" b="0" dirty="0"/>
          </a:p>
          <a:p>
            <a:r>
              <a:rPr lang="en-US" sz="1200" dirty="0">
                <a:solidFill>
                  <a:schemeClr val="accent2"/>
                </a:solidFill>
              </a:rPr>
              <a:t>“</a:t>
            </a:r>
            <a:r>
              <a:rPr lang="en-US" sz="1200" b="0" dirty="0"/>
              <a:t>We need to regularly evaluate the impact that devolution has had on the health of the population. What policies have had the most impact, both health specific and otherwise?</a:t>
            </a:r>
            <a:r>
              <a:rPr lang="en-US" sz="1200" dirty="0">
                <a:solidFill>
                  <a:schemeClr val="accent2"/>
                </a:solidFill>
              </a:rPr>
              <a:t>”</a:t>
            </a:r>
            <a:endParaRPr lang="en-US" sz="1200" b="0" dirty="0"/>
          </a:p>
          <a:p>
            <a:r>
              <a:rPr lang="en-US" sz="1200" dirty="0">
                <a:solidFill>
                  <a:schemeClr val="accent2"/>
                </a:solidFill>
              </a:rPr>
              <a:t>“</a:t>
            </a:r>
            <a:r>
              <a:rPr lang="en-US" sz="1200" b="0" dirty="0"/>
              <a:t>ICSs are not ends in themselves – it’s about getting the best possible outcomes and having a shared focus on people who live in places, not systems.</a:t>
            </a:r>
            <a:r>
              <a:rPr lang="en-US" sz="1200" dirty="0">
                <a:solidFill>
                  <a:schemeClr val="accent2"/>
                </a:solidFill>
              </a:rPr>
              <a:t>”</a:t>
            </a:r>
            <a:endParaRPr lang="en-US" sz="1200" b="0" dirty="0"/>
          </a:p>
          <a:p>
            <a:r>
              <a:rPr lang="en-US" sz="1200" dirty="0">
                <a:solidFill>
                  <a:schemeClr val="accent2"/>
                </a:solidFill>
              </a:rPr>
              <a:t>“</a:t>
            </a:r>
            <a:r>
              <a:rPr lang="en-US" sz="1200" b="0" dirty="0"/>
              <a:t>We need to keep asking questions of each other. This is a way of working, not a defined end point.</a:t>
            </a:r>
            <a:r>
              <a:rPr lang="en-US" sz="1200" dirty="0">
                <a:solidFill>
                  <a:schemeClr val="accent2"/>
                </a:solidFill>
              </a:rPr>
              <a:t>”</a:t>
            </a:r>
            <a:r>
              <a:rPr lang="en-US" sz="1200" b="0" dirty="0"/>
              <a:t> </a:t>
            </a:r>
            <a:endParaRPr lang="en-GB" sz="1200" b="0" dirty="0"/>
          </a:p>
        </p:txBody>
      </p:sp>
      <p:pic>
        <p:nvPicPr>
          <p:cNvPr id="7" name="Graphic 53">
            <a:extLst>
              <a:ext uri="{FF2B5EF4-FFF2-40B4-BE49-F238E27FC236}">
                <a16:creationId xmlns:a16="http://schemas.microsoft.com/office/drawing/2014/main" id="{CBE78742-B58F-C21C-50AE-FC773146C8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sp>
        <p:nvSpPr>
          <p:cNvPr id="8" name="Footer Placeholder 4">
            <a:extLst>
              <a:ext uri="{FF2B5EF4-FFF2-40B4-BE49-F238E27FC236}">
                <a16:creationId xmlns:a16="http://schemas.microsoft.com/office/drawing/2014/main" id="{4A517157-778A-D107-0D7E-D917EDA9E6A1}"/>
              </a:ext>
            </a:extLst>
          </p:cNvPr>
          <p:cNvSpPr txBox="1">
            <a:spLocks/>
          </p:cNvSpPr>
          <p:nvPr/>
        </p:nvSpPr>
        <p:spPr>
          <a:xfrm>
            <a:off x="479425" y="6391610"/>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grpSp>
        <p:nvGrpSpPr>
          <p:cNvPr id="6" name="Group 5">
            <a:extLst>
              <a:ext uri="{FF2B5EF4-FFF2-40B4-BE49-F238E27FC236}">
                <a16:creationId xmlns:a16="http://schemas.microsoft.com/office/drawing/2014/main" id="{43F564CD-373F-63A4-E914-D57027313292}"/>
              </a:ext>
            </a:extLst>
          </p:cNvPr>
          <p:cNvGrpSpPr/>
          <p:nvPr/>
        </p:nvGrpSpPr>
        <p:grpSpPr>
          <a:xfrm>
            <a:off x="10867162" y="160739"/>
            <a:ext cx="1096688" cy="549357"/>
            <a:chOff x="10867162" y="160739"/>
            <a:chExt cx="1096688" cy="549357"/>
          </a:xfrm>
        </p:grpSpPr>
        <p:pic>
          <p:nvPicPr>
            <p:cNvPr id="10" name="Graphic 9" descr="Home with solid fill">
              <a:hlinkClick r:id="rId4" action="ppaction://hlinksldjump"/>
              <a:extLst>
                <a:ext uri="{FF2B5EF4-FFF2-40B4-BE49-F238E27FC236}">
                  <a16:creationId xmlns:a16="http://schemas.microsoft.com/office/drawing/2014/main" id="{C96EDC55-BD96-DA99-220A-E3D98663B4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7162" y="160739"/>
              <a:ext cx="482400" cy="482400"/>
            </a:xfrm>
            <a:prstGeom prst="rect">
              <a:avLst/>
            </a:prstGeom>
          </p:spPr>
        </p:pic>
        <p:pic>
          <p:nvPicPr>
            <p:cNvPr id="11" name="Graphic 10" descr="Caret Right with solid fill">
              <a:hlinkClick r:id="" action="ppaction://hlinkshowjump?jump=nextslide"/>
              <a:extLst>
                <a:ext uri="{FF2B5EF4-FFF2-40B4-BE49-F238E27FC236}">
                  <a16:creationId xmlns:a16="http://schemas.microsoft.com/office/drawing/2014/main" id="{09D927BE-A8FB-C2EB-6828-52682AE663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59836" y="227695"/>
              <a:ext cx="482401" cy="482401"/>
            </a:xfrm>
            <a:prstGeom prst="rect">
              <a:avLst/>
            </a:prstGeom>
          </p:spPr>
        </p:pic>
        <p:pic>
          <p:nvPicPr>
            <p:cNvPr id="12" name="Graphic 11" descr="Caret Right with solid fill">
              <a:extLst>
                <a:ext uri="{FF2B5EF4-FFF2-40B4-BE49-F238E27FC236}">
                  <a16:creationId xmlns:a16="http://schemas.microsoft.com/office/drawing/2014/main" id="{86BFB01E-C881-988C-0141-81A60F5AB1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81449" y="227694"/>
              <a:ext cx="482401" cy="482401"/>
            </a:xfrm>
            <a:prstGeom prst="rect">
              <a:avLst/>
            </a:prstGeom>
          </p:spPr>
        </p:pic>
      </p:grpSp>
    </p:spTree>
    <p:extLst>
      <p:ext uri="{BB962C8B-B14F-4D97-AF65-F5344CB8AC3E}">
        <p14:creationId xmlns:p14="http://schemas.microsoft.com/office/powerpoint/2010/main" val="14116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36D55-ECA5-83B4-0DFB-E45C5F43D92E}"/>
              </a:ext>
            </a:extLst>
          </p:cNvPr>
          <p:cNvSpPr>
            <a:spLocks noGrp="1"/>
          </p:cNvSpPr>
          <p:nvPr>
            <p:ph type="ftr" sz="quarter" idx="3"/>
          </p:nvPr>
        </p:nvSpPr>
        <p:spPr>
          <a:xfrm>
            <a:off x="479425" y="6365876"/>
            <a:ext cx="4102100" cy="119855"/>
          </a:xfrm>
        </p:spPr>
        <p:txBody>
          <a:bodyPr vert="horz" lIns="0" tIns="0" rIns="0" bIns="0" rtlCol="0" anchor="t" anchorCtr="0">
            <a:normAutofit/>
          </a:bodyPr>
          <a:lstStyle>
            <a:lvl1pPr algn="l">
              <a:defRPr sz="900">
                <a:solidFill>
                  <a:schemeClr val="tx1"/>
                </a:solidFill>
              </a:defRPr>
            </a:lvl1pPr>
          </a:lstStyle>
          <a:p>
            <a:pPr fontAlgn="base">
              <a:lnSpc>
                <a:spcPct val="90000"/>
              </a:lnSpc>
              <a:spcAft>
                <a:spcPts val="600"/>
              </a:spcAft>
            </a:pPr>
            <a:r>
              <a:rPr lang="en-US" sz="800" kern="1200" dirty="0">
                <a:latin typeface="+mj-lt"/>
                <a:ea typeface="+mn-ea"/>
                <a:cs typeface="+mn-cs"/>
              </a:rPr>
              <a:t>Prevention, population health and prosperity: a new era in devolution </a:t>
            </a:r>
            <a:endParaRPr lang="en-GB" sz="800" kern="1200" dirty="0">
              <a:latin typeface="+mj-lt"/>
              <a:ea typeface="+mn-ea"/>
              <a:cs typeface="+mn-cs"/>
            </a:endParaRPr>
          </a:p>
        </p:txBody>
      </p:sp>
      <p:sp>
        <p:nvSpPr>
          <p:cNvPr id="20" name="Slide Number Placeholder 4">
            <a:extLst>
              <a:ext uri="{FF2B5EF4-FFF2-40B4-BE49-F238E27FC236}">
                <a16:creationId xmlns:a16="http://schemas.microsoft.com/office/drawing/2014/main" id="{920C77B8-168C-6DE1-D5BB-E4E7D01FFE4C}"/>
              </a:ext>
            </a:extLst>
          </p:cNvPr>
          <p:cNvSpPr>
            <a:spLocks noGrp="1"/>
          </p:cNvSpPr>
          <p:nvPr>
            <p:ph type="sldNum" sz="quarter" idx="12"/>
          </p:nvPr>
        </p:nvSpPr>
        <p:spPr>
          <a:xfrm>
            <a:off x="10912475" y="6365876"/>
            <a:ext cx="800100" cy="219651"/>
          </a:xfrm>
        </p:spPr>
        <p:txBody>
          <a:bodyPr anchor="t">
            <a:normAutofit/>
          </a:bodyPr>
          <a:lstStyle/>
          <a:p>
            <a:pPr>
              <a:spcAft>
                <a:spcPts val="600"/>
              </a:spcAft>
            </a:pPr>
            <a:fld id="{FD15E2C3-2FDC-5443-A5D7-CEF7C1191BA7}" type="slidenum">
              <a:rPr lang="en-GB" smtClean="0"/>
              <a:pPr>
                <a:spcAft>
                  <a:spcPts val="600"/>
                </a:spcAft>
              </a:pPr>
              <a:t>3</a:t>
            </a:fld>
            <a:endParaRPr lang="en-GB" dirty="0"/>
          </a:p>
        </p:txBody>
      </p:sp>
      <p:sp>
        <p:nvSpPr>
          <p:cNvPr id="7" name="Title 1">
            <a:extLst>
              <a:ext uri="{FF2B5EF4-FFF2-40B4-BE49-F238E27FC236}">
                <a16:creationId xmlns:a16="http://schemas.microsoft.com/office/drawing/2014/main" id="{8EAA8DB9-0375-60DF-81B1-77E4248877AF}"/>
              </a:ext>
            </a:extLst>
          </p:cNvPr>
          <p:cNvSpPr>
            <a:spLocks noGrp="1"/>
          </p:cNvSpPr>
          <p:nvPr>
            <p:ph type="title"/>
          </p:nvPr>
        </p:nvSpPr>
        <p:spPr>
          <a:xfrm>
            <a:off x="479425" y="372269"/>
            <a:ext cx="11233150" cy="575182"/>
          </a:xfrm>
        </p:spPr>
        <p:txBody>
          <a:bodyPr/>
          <a:lstStyle/>
          <a:p>
            <a:r>
              <a:rPr lang="en-GB" dirty="0"/>
              <a:t>Executive summary</a:t>
            </a:r>
          </a:p>
        </p:txBody>
      </p:sp>
      <p:sp>
        <p:nvSpPr>
          <p:cNvPr id="26" name="Rectangle 11">
            <a:extLst>
              <a:ext uri="{FF2B5EF4-FFF2-40B4-BE49-F238E27FC236}">
                <a16:creationId xmlns:a16="http://schemas.microsoft.com/office/drawing/2014/main" id="{C4C586D8-2B6C-44F4-E590-69853A3905F4}"/>
              </a:ext>
            </a:extLst>
          </p:cNvPr>
          <p:cNvSpPr>
            <a:spLocks noChangeArrowheads="1"/>
          </p:cNvSpPr>
          <p:nvPr/>
        </p:nvSpPr>
        <p:spPr bwMode="auto">
          <a:xfrm>
            <a:off x="479425" y="943242"/>
            <a:ext cx="11342048" cy="3148260"/>
          </a:xfrm>
          <a:prstGeom prst="rect">
            <a:avLst/>
          </a:prstGeom>
          <a:noFill/>
          <a:ln w="12700" algn="ctr">
            <a:noFill/>
            <a:miter lim="800000"/>
            <a:headEnd/>
            <a:tailEnd/>
          </a:ln>
        </p:spPr>
        <p:txBody>
          <a:bodyPr lIns="88900" tIns="88900" rIns="88900" bIns="88900" anchor="t"/>
          <a:lstStyle/>
          <a:p>
            <a:pPr lvl="0">
              <a:spcAft>
                <a:spcPts val="1200"/>
              </a:spcAft>
              <a:tabLst>
                <a:tab pos="457200" algn="l"/>
              </a:tabLst>
            </a:pPr>
            <a:r>
              <a:rPr lang="en-US" sz="2400" b="1" kern="0" dirty="0">
                <a:solidFill>
                  <a:srgbClr val="121A3C"/>
                </a:solidFill>
                <a:latin typeface="+mj-lt"/>
                <a:cs typeface="Arial" pitchFamily="34" charset="0"/>
              </a:rPr>
              <a:t>Key points</a:t>
            </a:r>
            <a:endParaRPr lang="en-GB" sz="2400" b="1" dirty="0">
              <a:solidFill>
                <a:srgbClr val="121A3C"/>
              </a:solidFill>
              <a:effectLst/>
              <a:latin typeface="+mj-lt"/>
              <a:ea typeface="Times New Roman" panose="02020603050405020304" pitchFamily="18" charset="0"/>
              <a:cs typeface="Times New Roman" panose="02020603050405020304" pitchFamily="18" charset="0"/>
            </a:endParaRPr>
          </a:p>
          <a:p>
            <a:pPr marL="342900" lvl="0" indent="-342900">
              <a:lnSpc>
                <a:spcPts val="1500"/>
              </a:lnSpc>
              <a:spcBef>
                <a:spcPts val="200"/>
              </a:spcBef>
              <a:spcAft>
                <a:spcPts val="200"/>
              </a:spcAft>
              <a:buFont typeface="Arial" panose="020B0604020202020204" pitchFamily="34" charset="0"/>
              <a:buChar char="•"/>
              <a:tabLst>
                <a:tab pos="457200" algn="l"/>
              </a:tabLst>
            </a:pPr>
            <a:r>
              <a:rPr lang="en-GB" sz="1200" dirty="0">
                <a:effectLst/>
                <a:latin typeface="+mj-lt"/>
                <a:ea typeface="Times New Roman" panose="02020603050405020304" pitchFamily="18" charset="0"/>
                <a:cs typeface="Times New Roman" panose="02020603050405020304" pitchFamily="18" charset="0"/>
              </a:rPr>
              <a:t>This report </a:t>
            </a:r>
            <a:r>
              <a:rPr lang="en-US" sz="1200" dirty="0">
                <a:effectLst/>
                <a:latin typeface="+mj-lt"/>
                <a:ea typeface="Times New Roman" panose="02020603050405020304" pitchFamily="18" charset="0"/>
                <a:cs typeface="Times New Roman" panose="02020603050405020304" pitchFamily="18" charset="0"/>
              </a:rPr>
              <a:t>highlights the </a:t>
            </a:r>
            <a:r>
              <a:rPr lang="en-US" sz="1200" b="1" dirty="0"/>
              <a:t>growing parallels between local government devolution and integrated care systems (ICSs)</a:t>
            </a:r>
            <a:r>
              <a:rPr lang="en-US" sz="1200" dirty="0"/>
              <a:t>, in terms of a genuine and shared interest in geography, place, role, purpose and outcomes. Devolution is already integral to many ICSs, with leaders now asking how they can deepen their work to best serve populations.</a:t>
            </a:r>
            <a:endParaRPr lang="en-GB" sz="1200" dirty="0">
              <a:effectLst/>
              <a:latin typeface="+mj-lt"/>
              <a:ea typeface="Calibri" panose="020F0502020204030204" pitchFamily="34" charset="0"/>
              <a:cs typeface="Times New Roman" panose="02020603050405020304" pitchFamily="18" charset="0"/>
            </a:endParaRPr>
          </a:p>
          <a:p>
            <a:pPr marL="342900" lvl="0" indent="-342900">
              <a:lnSpc>
                <a:spcPts val="1500"/>
              </a:lnSpc>
              <a:spcBef>
                <a:spcPts val="200"/>
              </a:spcBef>
              <a:spcAft>
                <a:spcPts val="200"/>
              </a:spcAft>
              <a:buFont typeface="Arial" panose="020B0604020202020204" pitchFamily="34" charset="0"/>
              <a:buChar char="•"/>
              <a:tabLst>
                <a:tab pos="457200" algn="l"/>
              </a:tabLst>
            </a:pPr>
            <a:r>
              <a:rPr lang="en-US" sz="1200" dirty="0"/>
              <a:t>It is important leaders are able to </a:t>
            </a:r>
            <a:r>
              <a:rPr lang="en-US" sz="1200" b="1" dirty="0" err="1"/>
              <a:t>visualise</a:t>
            </a:r>
            <a:r>
              <a:rPr lang="en-US" sz="1200" b="1" dirty="0"/>
              <a:t>, comprehend and explain what closer, more effective integrated working could feel like for colleagues on the front line and what it would mean for local populations</a:t>
            </a:r>
            <a:r>
              <a:rPr lang="en-US" sz="1200" dirty="0"/>
              <a:t>. This report articulates a new central vision for the shared future for health and devolution. </a:t>
            </a:r>
          </a:p>
          <a:p>
            <a:pPr marL="342900" lvl="0" indent="-342900">
              <a:lnSpc>
                <a:spcPts val="1500"/>
              </a:lnSpc>
              <a:spcBef>
                <a:spcPts val="200"/>
              </a:spcBef>
              <a:spcAft>
                <a:spcPts val="200"/>
              </a:spcAft>
              <a:buFont typeface="Arial" panose="020B0604020202020204" pitchFamily="34" charset="0"/>
              <a:buChar char="•"/>
              <a:tabLst>
                <a:tab pos="457200" algn="l"/>
              </a:tabLst>
            </a:pPr>
            <a:r>
              <a:rPr lang="en-US" sz="1200" dirty="0"/>
              <a:t>Local leaders will be required to implement this vision according to their own context and nuance. </a:t>
            </a:r>
            <a:r>
              <a:rPr lang="en-US" sz="1200" b="1" dirty="0"/>
              <a:t>We believe making this new vision for health and devolution a reality will require a phased, three-stage approach</a:t>
            </a:r>
            <a:r>
              <a:rPr lang="en-US" sz="1200" dirty="0"/>
              <a:t>, developed through coordinated local leadership and sustained national support.</a:t>
            </a:r>
          </a:p>
          <a:p>
            <a:pPr marL="342900" lvl="0" indent="-342900">
              <a:lnSpc>
                <a:spcPts val="1500"/>
              </a:lnSpc>
              <a:spcBef>
                <a:spcPts val="200"/>
              </a:spcBef>
              <a:spcAft>
                <a:spcPts val="200"/>
              </a:spcAft>
              <a:buFont typeface="Arial" panose="020B0604020202020204" pitchFamily="34" charset="0"/>
              <a:buChar char="•"/>
              <a:tabLst>
                <a:tab pos="457200" algn="l"/>
              </a:tabLst>
            </a:pPr>
            <a:r>
              <a:rPr lang="en-US" sz="1200" dirty="0"/>
              <a:t>These three steps include: focusing on people and the places where they live and work; supporting populations to improve their own health; and </a:t>
            </a:r>
            <a:r>
              <a:rPr lang="en-US" sz="1200" dirty="0" err="1"/>
              <a:t>recognising</a:t>
            </a:r>
            <a:r>
              <a:rPr lang="en-US" sz="1200" dirty="0"/>
              <a:t> that everything has an impact on health. </a:t>
            </a:r>
            <a:r>
              <a:rPr lang="en-US" sz="1200" b="1" dirty="0"/>
              <a:t>For each step, the report sets out context, findings, national recommendations, local priorities and case studies</a:t>
            </a:r>
            <a:r>
              <a:rPr lang="en-US" sz="1200" dirty="0"/>
              <a:t>.</a:t>
            </a:r>
            <a:endParaRPr lang="en-GB" sz="1200" b="1" dirty="0">
              <a:effectLst/>
              <a:latin typeface="+mj-lt"/>
              <a:ea typeface="Times New Roman" panose="02020603050405020304" pitchFamily="18" charset="0"/>
              <a:cs typeface="Times New Roman" panose="02020603050405020304" pitchFamily="18" charset="0"/>
            </a:endParaRPr>
          </a:p>
          <a:p>
            <a:pPr marL="342900" lvl="0" indent="-342900">
              <a:lnSpc>
                <a:spcPts val="1500"/>
              </a:lnSpc>
              <a:spcBef>
                <a:spcPts val="200"/>
              </a:spcBef>
              <a:spcAft>
                <a:spcPts val="200"/>
              </a:spcAft>
              <a:buFont typeface="Arial" panose="020B0604020202020204" pitchFamily="34" charset="0"/>
              <a:buChar char="•"/>
              <a:tabLst>
                <a:tab pos="457200" algn="l"/>
              </a:tabLst>
            </a:pPr>
            <a:r>
              <a:rPr lang="en-US" sz="1200" dirty="0"/>
              <a:t>Delivering on these steps will involve </a:t>
            </a:r>
            <a:r>
              <a:rPr lang="en-US" sz="1200" b="1" dirty="0"/>
              <a:t>stretching what we can do within existing frameworks, duties and powers</a:t>
            </a:r>
            <a:r>
              <a:rPr lang="en-US" sz="1200" dirty="0"/>
              <a:t>, before understanding what is needed to go further; </a:t>
            </a:r>
            <a:r>
              <a:rPr lang="en-US" sz="1200" b="1" dirty="0"/>
              <a:t>increasing and resourcing local capacity and capability</a:t>
            </a:r>
            <a:r>
              <a:rPr lang="en-US" sz="1200" dirty="0"/>
              <a:t>; </a:t>
            </a:r>
            <a:r>
              <a:rPr lang="en-US" sz="1200" b="1" dirty="0"/>
              <a:t>focusing on community engagement and empowerment</a:t>
            </a:r>
            <a:r>
              <a:rPr lang="en-US" sz="1200" dirty="0"/>
              <a:t>; </a:t>
            </a:r>
            <a:r>
              <a:rPr lang="en-US" sz="1200" b="1" dirty="0"/>
              <a:t>understanding and using soft power and system working</a:t>
            </a:r>
            <a:r>
              <a:rPr lang="en-US" sz="1200" dirty="0"/>
              <a:t>; and above all, </a:t>
            </a:r>
            <a:r>
              <a:rPr lang="en-US" sz="1200" b="1" dirty="0"/>
              <a:t>consistently engaging and co-developing a future of shared thinking</a:t>
            </a:r>
            <a:r>
              <a:rPr lang="en-US" sz="1200" dirty="0"/>
              <a:t>, </a:t>
            </a:r>
            <a:r>
              <a:rPr lang="en-US" sz="1200" b="1" dirty="0"/>
              <a:t>projects and positions</a:t>
            </a:r>
            <a:r>
              <a:rPr lang="en-US" sz="1200" dirty="0"/>
              <a:t>.</a:t>
            </a:r>
          </a:p>
          <a:p>
            <a:pPr marL="342900" lvl="0" indent="-342900">
              <a:lnSpc>
                <a:spcPts val="1500"/>
              </a:lnSpc>
              <a:spcBef>
                <a:spcPts val="200"/>
              </a:spcBef>
              <a:spcAft>
                <a:spcPts val="200"/>
              </a:spcAft>
              <a:buFont typeface="Arial" panose="020B0604020202020204" pitchFamily="34" charset="0"/>
              <a:buChar char="•"/>
              <a:tabLst>
                <a:tab pos="457200" algn="l"/>
              </a:tabLst>
            </a:pPr>
            <a:r>
              <a:rPr lang="en-US" sz="1200" dirty="0"/>
              <a:t>The timing of this report is important. There is a narrow </a:t>
            </a:r>
            <a:r>
              <a:rPr lang="en-US" sz="1200" b="1" dirty="0"/>
              <a:t>window open in which to simultaneously look back and learn from past approaches to devolution, but also look forward at what a more </a:t>
            </a:r>
            <a:r>
              <a:rPr lang="en-US" sz="1200" b="1" dirty="0" err="1"/>
              <a:t>standardised</a:t>
            </a:r>
            <a:r>
              <a:rPr lang="en-US" sz="1200" b="1" dirty="0"/>
              <a:t> approach to </a:t>
            </a:r>
            <a:r>
              <a:rPr lang="en-US" sz="1200" b="1" dirty="0" err="1"/>
              <a:t>decentralisation</a:t>
            </a:r>
            <a:r>
              <a:rPr lang="en-US" sz="1200" b="1" dirty="0"/>
              <a:t> might look like</a:t>
            </a:r>
            <a:r>
              <a:rPr lang="en-US" sz="1200" dirty="0"/>
              <a:t>, before various reforms make merging </a:t>
            </a:r>
            <a:br>
              <a:rPr lang="en-US" sz="1200" dirty="0"/>
            </a:br>
            <a:r>
              <a:rPr lang="en-US" sz="1200" dirty="0"/>
              <a:t>these areas too complex. </a:t>
            </a:r>
            <a:endParaRPr lang="en-GB" sz="1200" dirty="0">
              <a:effectLst/>
              <a:latin typeface="+mj-lt"/>
              <a:ea typeface="Calibri" panose="020F0502020204030204" pitchFamily="34" charset="0"/>
              <a:cs typeface="Times New Roman" panose="02020603050405020304" pitchFamily="18" charset="0"/>
            </a:endParaRPr>
          </a:p>
        </p:txBody>
      </p:sp>
      <p:pic>
        <p:nvPicPr>
          <p:cNvPr id="8" name="Graphic 53">
            <a:extLst>
              <a:ext uri="{FF2B5EF4-FFF2-40B4-BE49-F238E27FC236}">
                <a16:creationId xmlns:a16="http://schemas.microsoft.com/office/drawing/2014/main" id="{71452185-BD31-13CD-D0A2-429117645E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5975" y="6298168"/>
            <a:ext cx="1752600" cy="255270"/>
          </a:xfrm>
          <a:prstGeom prst="rect">
            <a:avLst/>
          </a:prstGeom>
        </p:spPr>
      </p:pic>
      <p:pic>
        <p:nvPicPr>
          <p:cNvPr id="18" name="Graphic 17" descr="Home with solid fill">
            <a:hlinkClick r:id="rId5" action="ppaction://hlinksldjump"/>
            <a:extLst>
              <a:ext uri="{FF2B5EF4-FFF2-40B4-BE49-F238E27FC236}">
                <a16:creationId xmlns:a16="http://schemas.microsoft.com/office/drawing/2014/main" id="{135EDBDF-80BA-338A-D31A-34ED397CB6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49562" y="96945"/>
            <a:ext cx="482400" cy="482400"/>
          </a:xfrm>
          <a:prstGeom prst="rect">
            <a:avLst/>
          </a:prstGeom>
        </p:spPr>
      </p:pic>
      <p:grpSp>
        <p:nvGrpSpPr>
          <p:cNvPr id="51" name="Group 50">
            <a:extLst>
              <a:ext uri="{FF2B5EF4-FFF2-40B4-BE49-F238E27FC236}">
                <a16:creationId xmlns:a16="http://schemas.microsoft.com/office/drawing/2014/main" id="{AC0C5E6F-5E99-BEFB-3355-3BD75A26A921}"/>
              </a:ext>
            </a:extLst>
          </p:cNvPr>
          <p:cNvGrpSpPr/>
          <p:nvPr/>
        </p:nvGrpSpPr>
        <p:grpSpPr>
          <a:xfrm>
            <a:off x="1178133" y="4780120"/>
            <a:ext cx="9840628" cy="1237500"/>
            <a:chOff x="1178133" y="4849792"/>
            <a:chExt cx="9840628" cy="1237500"/>
          </a:xfrm>
        </p:grpSpPr>
        <p:grpSp>
          <p:nvGrpSpPr>
            <p:cNvPr id="35" name="Group 34">
              <a:extLst>
                <a:ext uri="{FF2B5EF4-FFF2-40B4-BE49-F238E27FC236}">
                  <a16:creationId xmlns:a16="http://schemas.microsoft.com/office/drawing/2014/main" id="{682C97BD-5797-1E8B-6896-A183FAE4E42B}"/>
                </a:ext>
              </a:extLst>
            </p:cNvPr>
            <p:cNvGrpSpPr/>
            <p:nvPr/>
          </p:nvGrpSpPr>
          <p:grpSpPr>
            <a:xfrm>
              <a:off x="3614693" y="4849793"/>
              <a:ext cx="2514765" cy="1237499"/>
              <a:chOff x="3553730" y="4849793"/>
              <a:chExt cx="2514765" cy="1237499"/>
            </a:xfrm>
          </p:grpSpPr>
          <p:grpSp>
            <p:nvGrpSpPr>
              <p:cNvPr id="13" name="Group 12">
                <a:extLst>
                  <a:ext uri="{FF2B5EF4-FFF2-40B4-BE49-F238E27FC236}">
                    <a16:creationId xmlns:a16="http://schemas.microsoft.com/office/drawing/2014/main" id="{C1DF5079-4F90-768D-9935-6359B5233FA6}"/>
                  </a:ext>
                </a:extLst>
              </p:cNvPr>
              <p:cNvGrpSpPr/>
              <p:nvPr/>
            </p:nvGrpSpPr>
            <p:grpSpPr>
              <a:xfrm>
                <a:off x="3553730" y="4849793"/>
                <a:ext cx="2514765" cy="1237499"/>
                <a:chOff x="3179328" y="4185358"/>
                <a:chExt cx="2514765" cy="1704012"/>
              </a:xfrm>
            </p:grpSpPr>
            <p:sp>
              <p:nvSpPr>
                <p:cNvPr id="22" name="Rectangle 11">
                  <a:extLst>
                    <a:ext uri="{FF2B5EF4-FFF2-40B4-BE49-F238E27FC236}">
                      <a16:creationId xmlns:a16="http://schemas.microsoft.com/office/drawing/2014/main" id="{BB5B8778-4EF4-F14E-8BDE-37CE65DCF32C}"/>
                    </a:ext>
                  </a:extLst>
                </p:cNvPr>
                <p:cNvSpPr>
                  <a:spLocks noChangeArrowheads="1"/>
                </p:cNvSpPr>
                <p:nvPr/>
              </p:nvSpPr>
              <p:spPr bwMode="auto">
                <a:xfrm>
                  <a:off x="3179328" y="4688801"/>
                  <a:ext cx="2325600" cy="1200569"/>
                </a:xfrm>
                <a:prstGeom prst="rect">
                  <a:avLst/>
                </a:prstGeom>
                <a:solidFill>
                  <a:schemeClr val="accent4">
                    <a:lumMod val="20000"/>
                    <a:lumOff val="80000"/>
                  </a:schemeClr>
                </a:solidFill>
                <a:ln w="12700" algn="ctr">
                  <a:noFill/>
                  <a:miter lim="800000"/>
                  <a:headEnd/>
                  <a:tailEnd/>
                </a:ln>
              </p:spPr>
              <p:txBody>
                <a:bodyPr lIns="88900" tIns="88900" rIns="88900" bIns="88900" anchor="t"/>
                <a:lstStyle/>
                <a:p>
                  <a:pPr marR="0" lvl="0" defTabSz="957998" eaLnBrk="1" fontAlgn="auto" latinLnBrk="0" hangingPunct="1">
                    <a:lnSpc>
                      <a:spcPct val="100000"/>
                    </a:lnSpc>
                    <a:spcBef>
                      <a:spcPts val="200"/>
                    </a:spcBef>
                    <a:spcAft>
                      <a:spcPts val="300"/>
                    </a:spcAft>
                    <a:buClrTx/>
                    <a:buSzTx/>
                    <a:tabLst>
                      <a:tab pos="180000" algn="l"/>
                    </a:tabLst>
                    <a:defRPr/>
                  </a:pPr>
                  <a:endParaRPr kumimoji="0" lang="en-GB" sz="1200" b="0" i="0" u="none" strike="noStrike" kern="0" cap="none" spc="0" normalizeH="0" baseline="0" noProof="0" dirty="0">
                    <a:ln>
                      <a:noFill/>
                    </a:ln>
                    <a:effectLst/>
                    <a:uLnTx/>
                    <a:uFillTx/>
                    <a:latin typeface="+mj-lt"/>
                    <a:cs typeface="Arial" pitchFamily="34" charset="0"/>
                  </a:endParaRPr>
                </a:p>
              </p:txBody>
            </p:sp>
            <p:sp>
              <p:nvSpPr>
                <p:cNvPr id="23" name="Text Box 10">
                  <a:extLst>
                    <a:ext uri="{FF2B5EF4-FFF2-40B4-BE49-F238E27FC236}">
                      <a16:creationId xmlns:a16="http://schemas.microsoft.com/office/drawing/2014/main" id="{4D0D042E-1C88-935E-5ABF-0E429D451F87}"/>
                    </a:ext>
                  </a:extLst>
                </p:cNvPr>
                <p:cNvSpPr txBox="1">
                  <a:spLocks noChangeArrowheads="1"/>
                </p:cNvSpPr>
                <p:nvPr/>
              </p:nvSpPr>
              <p:spPr bwMode="auto">
                <a:xfrm>
                  <a:off x="3180387" y="4185358"/>
                  <a:ext cx="2513706" cy="503443"/>
                </a:xfrm>
                <a:prstGeom prst="chevron">
                  <a:avLst/>
                </a:prstGeom>
                <a:solidFill>
                  <a:schemeClr val="accent4"/>
                </a:solidFill>
                <a:ln w="12700" algn="ctr">
                  <a:noFill/>
                  <a:miter lim="800000"/>
                  <a:headEnd/>
                  <a:tailEnd type="none" w="sm" len="med"/>
                </a:ln>
              </p:spPr>
              <p:txBody>
                <a:bodyPr lIns="88900" tIns="88900" rIns="88900" bIns="88900" anchor="t" anchorCtr="0"/>
                <a:lstStyle/>
                <a:p>
                  <a:pPr marL="0" marR="0" lvl="0" indent="0" defTabSz="957263" eaLnBrk="1" fontAlgn="auto" latinLnBrk="0" hangingPunct="1">
                    <a:lnSpc>
                      <a:spcPct val="100000"/>
                    </a:lnSpc>
                    <a:spcBef>
                      <a:spcPts val="20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mj-lt"/>
                      <a:cs typeface="Arial" pitchFamily="34" charset="0"/>
                      <a:hlinkClick r:id="rId8" action="ppaction://hlinksldjump">
                        <a:extLst>
                          <a:ext uri="{A12FA001-AC4F-418D-AE19-62706E023703}">
                            <ahyp:hlinkClr xmlns:ahyp="http://schemas.microsoft.com/office/drawing/2018/hyperlinkcolor" val="tx"/>
                          </a:ext>
                        </a:extLst>
                      </a:hlinkClick>
                    </a:rPr>
                    <a:t>Why?</a:t>
                  </a:r>
                  <a:endParaRPr kumimoji="0" lang="en-US" sz="1600" b="1" i="0" u="none" strike="noStrike" kern="0" cap="none" spc="0" normalizeH="0" baseline="0" noProof="0" dirty="0">
                    <a:ln>
                      <a:noFill/>
                    </a:ln>
                    <a:solidFill>
                      <a:schemeClr val="bg1"/>
                    </a:solidFill>
                    <a:effectLst/>
                    <a:uLnTx/>
                    <a:uFillTx/>
                    <a:latin typeface="+mj-lt"/>
                    <a:cs typeface="Arial" pitchFamily="34" charset="0"/>
                  </a:endParaRPr>
                </a:p>
              </p:txBody>
            </p:sp>
          </p:grpSp>
          <p:sp>
            <p:nvSpPr>
              <p:cNvPr id="9" name="TextBox 8">
                <a:extLst>
                  <a:ext uri="{FF2B5EF4-FFF2-40B4-BE49-F238E27FC236}">
                    <a16:creationId xmlns:a16="http://schemas.microsoft.com/office/drawing/2014/main" id="{00B74D81-4AEF-3F59-852C-C8CB67C0A9A6}"/>
                  </a:ext>
                </a:extLst>
              </p:cNvPr>
              <p:cNvSpPr txBox="1"/>
              <p:nvPr/>
            </p:nvSpPr>
            <p:spPr>
              <a:xfrm>
                <a:off x="3560300" y="5256295"/>
                <a:ext cx="2386149" cy="830997"/>
              </a:xfrm>
              <a:prstGeom prst="rect">
                <a:avLst/>
              </a:prstGeom>
              <a:noFill/>
            </p:spPr>
            <p:txBody>
              <a:bodyPr wrap="square" rtlCol="0">
                <a:spAutoFit/>
              </a:bodyPr>
              <a:lstStyle/>
              <a:p>
                <a:r>
                  <a:rPr kumimoji="0" lang="en-GB" sz="1200" b="0" i="0" u="none" strike="noStrike" kern="0" cap="none" spc="0" normalizeH="0" baseline="0" noProof="0" dirty="0">
                    <a:ln>
                      <a:noFill/>
                    </a:ln>
                    <a:effectLst/>
                    <a:uLnTx/>
                    <a:uFillTx/>
                    <a:cs typeface="Arial" pitchFamily="34" charset="0"/>
                  </a:rPr>
                  <a:t>Why should </a:t>
                </a:r>
                <a:r>
                  <a:rPr lang="en-US" sz="1200" dirty="0"/>
                  <a:t>ICSs and combined authorities work together to jointly improve health and support economic prosperity?</a:t>
                </a:r>
                <a:endParaRPr kumimoji="0" lang="en-GB" sz="1200" b="0" i="0" u="none" strike="noStrike" kern="0" cap="none" spc="0" normalizeH="0" baseline="0" noProof="0" dirty="0">
                  <a:ln>
                    <a:noFill/>
                  </a:ln>
                  <a:effectLst/>
                  <a:uLnTx/>
                  <a:uFillTx/>
                  <a:cs typeface="Arial" pitchFamily="34" charset="0"/>
                </a:endParaRPr>
              </a:p>
            </p:txBody>
          </p:sp>
        </p:grpSp>
        <p:grpSp>
          <p:nvGrpSpPr>
            <p:cNvPr id="36" name="Group 35">
              <a:extLst>
                <a:ext uri="{FF2B5EF4-FFF2-40B4-BE49-F238E27FC236}">
                  <a16:creationId xmlns:a16="http://schemas.microsoft.com/office/drawing/2014/main" id="{D84965BB-1B06-FC6B-762D-8D458B48C467}"/>
                </a:ext>
              </a:extLst>
            </p:cNvPr>
            <p:cNvGrpSpPr/>
            <p:nvPr/>
          </p:nvGrpSpPr>
          <p:grpSpPr>
            <a:xfrm>
              <a:off x="6060484" y="4849792"/>
              <a:ext cx="2514765" cy="1237499"/>
              <a:chOff x="3553730" y="4849793"/>
              <a:chExt cx="2514765" cy="1237499"/>
            </a:xfrm>
          </p:grpSpPr>
          <p:grpSp>
            <p:nvGrpSpPr>
              <p:cNvPr id="37" name="Group 36">
                <a:extLst>
                  <a:ext uri="{FF2B5EF4-FFF2-40B4-BE49-F238E27FC236}">
                    <a16:creationId xmlns:a16="http://schemas.microsoft.com/office/drawing/2014/main" id="{0A5BFC56-C80B-430F-B3DD-2F4492CED616}"/>
                  </a:ext>
                </a:extLst>
              </p:cNvPr>
              <p:cNvGrpSpPr/>
              <p:nvPr/>
            </p:nvGrpSpPr>
            <p:grpSpPr>
              <a:xfrm>
                <a:off x="3553730" y="4849793"/>
                <a:ext cx="2514765" cy="1237499"/>
                <a:chOff x="3179328" y="4185358"/>
                <a:chExt cx="2514765" cy="1704012"/>
              </a:xfrm>
            </p:grpSpPr>
            <p:sp>
              <p:nvSpPr>
                <p:cNvPr id="39" name="Rectangle 11">
                  <a:extLst>
                    <a:ext uri="{FF2B5EF4-FFF2-40B4-BE49-F238E27FC236}">
                      <a16:creationId xmlns:a16="http://schemas.microsoft.com/office/drawing/2014/main" id="{9A3EDAB2-2020-083C-0016-E1C6135E29BA}"/>
                    </a:ext>
                  </a:extLst>
                </p:cNvPr>
                <p:cNvSpPr>
                  <a:spLocks noChangeArrowheads="1"/>
                </p:cNvSpPr>
                <p:nvPr/>
              </p:nvSpPr>
              <p:spPr bwMode="auto">
                <a:xfrm>
                  <a:off x="3179328" y="4688801"/>
                  <a:ext cx="2325600" cy="1200569"/>
                </a:xfrm>
                <a:prstGeom prst="rect">
                  <a:avLst/>
                </a:prstGeom>
                <a:solidFill>
                  <a:schemeClr val="accent4">
                    <a:lumMod val="20000"/>
                    <a:lumOff val="80000"/>
                  </a:schemeClr>
                </a:solidFill>
                <a:ln w="12700" algn="ctr">
                  <a:noFill/>
                  <a:miter lim="800000"/>
                  <a:headEnd/>
                  <a:tailEnd/>
                </a:ln>
              </p:spPr>
              <p:txBody>
                <a:bodyPr lIns="88900" tIns="88900" rIns="88900" bIns="88900" anchor="t"/>
                <a:lstStyle/>
                <a:p>
                  <a:pPr marR="0" lvl="0" defTabSz="957998" eaLnBrk="1" fontAlgn="auto" latinLnBrk="0" hangingPunct="1">
                    <a:lnSpc>
                      <a:spcPct val="100000"/>
                    </a:lnSpc>
                    <a:spcBef>
                      <a:spcPts val="200"/>
                    </a:spcBef>
                    <a:spcAft>
                      <a:spcPts val="300"/>
                    </a:spcAft>
                    <a:buClrTx/>
                    <a:buSzTx/>
                    <a:tabLst>
                      <a:tab pos="180000" algn="l"/>
                    </a:tabLst>
                    <a:defRPr/>
                  </a:pPr>
                  <a:endParaRPr kumimoji="0" lang="en-GB" sz="1200" b="0" i="0" u="none" strike="noStrike" kern="0" cap="none" spc="0" normalizeH="0" baseline="0" noProof="0" dirty="0">
                    <a:ln>
                      <a:noFill/>
                    </a:ln>
                    <a:effectLst/>
                    <a:uLnTx/>
                    <a:uFillTx/>
                    <a:latin typeface="+mj-lt"/>
                    <a:cs typeface="Arial" pitchFamily="34" charset="0"/>
                  </a:endParaRPr>
                </a:p>
              </p:txBody>
            </p:sp>
            <p:sp>
              <p:nvSpPr>
                <p:cNvPr id="40" name="Text Box 10">
                  <a:extLst>
                    <a:ext uri="{FF2B5EF4-FFF2-40B4-BE49-F238E27FC236}">
                      <a16:creationId xmlns:a16="http://schemas.microsoft.com/office/drawing/2014/main" id="{64A0B5FA-327B-11DB-9795-D061C30686F0}"/>
                    </a:ext>
                  </a:extLst>
                </p:cNvPr>
                <p:cNvSpPr txBox="1">
                  <a:spLocks noChangeArrowheads="1"/>
                </p:cNvSpPr>
                <p:nvPr/>
              </p:nvSpPr>
              <p:spPr bwMode="auto">
                <a:xfrm>
                  <a:off x="3180387" y="4185358"/>
                  <a:ext cx="2513706" cy="503443"/>
                </a:xfrm>
                <a:prstGeom prst="chevron">
                  <a:avLst/>
                </a:prstGeom>
                <a:solidFill>
                  <a:schemeClr val="accent4"/>
                </a:solidFill>
                <a:ln w="12700" algn="ctr">
                  <a:noFill/>
                  <a:miter lim="800000"/>
                  <a:headEnd/>
                  <a:tailEnd type="none" w="sm" len="med"/>
                </a:ln>
              </p:spPr>
              <p:txBody>
                <a:bodyPr lIns="88900" tIns="88900" rIns="88900" bIns="88900" anchor="t" anchorCtr="0"/>
                <a:lstStyle/>
                <a:p>
                  <a:pPr defTabSz="957263">
                    <a:spcBef>
                      <a:spcPts val="200"/>
                    </a:spcBef>
                    <a:defRPr/>
                  </a:pPr>
                  <a:r>
                    <a:rPr kumimoji="0" lang="en-US" sz="1600" b="1" i="0" u="none" strike="noStrike" kern="0" cap="none" spc="0" normalizeH="0" baseline="0" noProof="0" dirty="0">
                      <a:ln>
                        <a:noFill/>
                      </a:ln>
                      <a:solidFill>
                        <a:schemeClr val="bg1"/>
                      </a:solidFill>
                      <a:effectLst/>
                      <a:uLnTx/>
                      <a:uFillTx/>
                      <a:latin typeface="+mj-lt"/>
                      <a:cs typeface="Arial" pitchFamily="34" charset="0"/>
                      <a:hlinkClick r:id="rId9" action="ppaction://hlinksldjump">
                        <a:extLst>
                          <a:ext uri="{A12FA001-AC4F-418D-AE19-62706E023703}">
                            <ahyp:hlinkClr xmlns:ahyp="http://schemas.microsoft.com/office/drawing/2018/hyperlinkcolor" val="tx"/>
                          </a:ext>
                        </a:extLst>
                      </a:hlinkClick>
                    </a:rPr>
                    <a:t>How?</a:t>
                  </a:r>
                  <a:endParaRPr kumimoji="0" lang="en-US" sz="1800" b="1" i="0" u="none" strike="noStrike" kern="0" cap="none" spc="0" normalizeH="0" baseline="0" noProof="0" dirty="0">
                    <a:ln>
                      <a:noFill/>
                    </a:ln>
                    <a:solidFill>
                      <a:schemeClr val="bg1"/>
                    </a:solidFill>
                    <a:effectLst/>
                    <a:uLnTx/>
                    <a:uFillTx/>
                    <a:latin typeface="+mj-lt"/>
                    <a:cs typeface="Arial" pitchFamily="34" charset="0"/>
                  </a:endParaRPr>
                </a:p>
                <a:p>
                  <a:pPr marL="0" marR="0" lvl="0" indent="0" defTabSz="957263" eaLnBrk="1" fontAlgn="auto" latinLnBrk="0" hangingPunct="1">
                    <a:lnSpc>
                      <a:spcPct val="100000"/>
                    </a:lnSpc>
                    <a:spcBef>
                      <a:spcPts val="20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mj-lt"/>
                    <a:cs typeface="Arial" pitchFamily="34" charset="0"/>
                  </a:endParaRPr>
                </a:p>
              </p:txBody>
            </p:sp>
          </p:grpSp>
          <p:sp>
            <p:nvSpPr>
              <p:cNvPr id="38" name="TextBox 37">
                <a:extLst>
                  <a:ext uri="{FF2B5EF4-FFF2-40B4-BE49-F238E27FC236}">
                    <a16:creationId xmlns:a16="http://schemas.microsoft.com/office/drawing/2014/main" id="{9B7016AD-3C51-47DF-FA4B-A437B768101E}"/>
                  </a:ext>
                </a:extLst>
              </p:cNvPr>
              <p:cNvSpPr txBox="1"/>
              <p:nvPr/>
            </p:nvSpPr>
            <p:spPr>
              <a:xfrm>
                <a:off x="3560300" y="5256295"/>
                <a:ext cx="2247777" cy="830997"/>
              </a:xfrm>
              <a:prstGeom prst="rect">
                <a:avLst/>
              </a:prstGeom>
              <a:noFill/>
            </p:spPr>
            <p:txBody>
              <a:bodyPr wrap="square" rtlCol="0">
                <a:spAutoFit/>
              </a:bodyPr>
              <a:lstStyle/>
              <a:p>
                <a:r>
                  <a:rPr kumimoji="0" lang="en-GB" sz="1200" b="0" i="0" u="none" strike="noStrike" kern="0" cap="none" spc="0" normalizeH="0" baseline="0" noProof="0" dirty="0">
                    <a:ln>
                      <a:noFill/>
                    </a:ln>
                    <a:effectLst/>
                    <a:uLnTx/>
                    <a:uFillTx/>
                    <a:cs typeface="Arial" pitchFamily="34" charset="0"/>
                  </a:rPr>
                  <a:t>How can ICSs and combined authorities maximise their collective impact for their shared populations?</a:t>
                </a:r>
              </a:p>
            </p:txBody>
          </p:sp>
        </p:grpSp>
        <p:grpSp>
          <p:nvGrpSpPr>
            <p:cNvPr id="41" name="Group 40">
              <a:extLst>
                <a:ext uri="{FF2B5EF4-FFF2-40B4-BE49-F238E27FC236}">
                  <a16:creationId xmlns:a16="http://schemas.microsoft.com/office/drawing/2014/main" id="{5F74CE52-97D0-B327-D088-76F26D91963D}"/>
                </a:ext>
              </a:extLst>
            </p:cNvPr>
            <p:cNvGrpSpPr/>
            <p:nvPr/>
          </p:nvGrpSpPr>
          <p:grpSpPr>
            <a:xfrm>
              <a:off x="8503996" y="4849793"/>
              <a:ext cx="2514765" cy="1237499"/>
              <a:chOff x="3553730" y="4849793"/>
              <a:chExt cx="2514765" cy="1237499"/>
            </a:xfrm>
          </p:grpSpPr>
          <p:grpSp>
            <p:nvGrpSpPr>
              <p:cNvPr id="42" name="Group 41">
                <a:extLst>
                  <a:ext uri="{FF2B5EF4-FFF2-40B4-BE49-F238E27FC236}">
                    <a16:creationId xmlns:a16="http://schemas.microsoft.com/office/drawing/2014/main" id="{4E757B26-B69D-A67D-BFA9-BAB6AC6689D4}"/>
                  </a:ext>
                </a:extLst>
              </p:cNvPr>
              <p:cNvGrpSpPr/>
              <p:nvPr/>
            </p:nvGrpSpPr>
            <p:grpSpPr>
              <a:xfrm>
                <a:off x="3553730" y="4849793"/>
                <a:ext cx="2514765" cy="1237499"/>
                <a:chOff x="3179328" y="4185358"/>
                <a:chExt cx="2514765" cy="1704012"/>
              </a:xfrm>
            </p:grpSpPr>
            <p:sp>
              <p:nvSpPr>
                <p:cNvPr id="44" name="Rectangle 11">
                  <a:extLst>
                    <a:ext uri="{FF2B5EF4-FFF2-40B4-BE49-F238E27FC236}">
                      <a16:creationId xmlns:a16="http://schemas.microsoft.com/office/drawing/2014/main" id="{31E059A0-A898-C4A5-72F5-858D3310CE9B}"/>
                    </a:ext>
                  </a:extLst>
                </p:cNvPr>
                <p:cNvSpPr>
                  <a:spLocks noChangeArrowheads="1"/>
                </p:cNvSpPr>
                <p:nvPr/>
              </p:nvSpPr>
              <p:spPr bwMode="auto">
                <a:xfrm>
                  <a:off x="3179328" y="4688801"/>
                  <a:ext cx="2325600" cy="1200569"/>
                </a:xfrm>
                <a:prstGeom prst="rect">
                  <a:avLst/>
                </a:prstGeom>
                <a:solidFill>
                  <a:schemeClr val="accent4">
                    <a:lumMod val="20000"/>
                    <a:lumOff val="80000"/>
                  </a:schemeClr>
                </a:solidFill>
                <a:ln w="12700" algn="ctr">
                  <a:noFill/>
                  <a:miter lim="800000"/>
                  <a:headEnd/>
                  <a:tailEnd/>
                </a:ln>
              </p:spPr>
              <p:txBody>
                <a:bodyPr lIns="88900" tIns="88900" rIns="88900" bIns="88900" anchor="t"/>
                <a:lstStyle/>
                <a:p>
                  <a:pPr marR="0" lvl="0" defTabSz="957998" eaLnBrk="1" fontAlgn="auto" latinLnBrk="0" hangingPunct="1">
                    <a:lnSpc>
                      <a:spcPct val="100000"/>
                    </a:lnSpc>
                    <a:spcBef>
                      <a:spcPts val="200"/>
                    </a:spcBef>
                    <a:spcAft>
                      <a:spcPts val="300"/>
                    </a:spcAft>
                    <a:buClrTx/>
                    <a:buSzTx/>
                    <a:tabLst>
                      <a:tab pos="180000" algn="l"/>
                    </a:tabLst>
                    <a:defRPr/>
                  </a:pPr>
                  <a:endParaRPr kumimoji="0" lang="en-GB" sz="1200" b="0" i="0" u="none" strike="noStrike" kern="0" cap="none" spc="0" normalizeH="0" baseline="0" noProof="0" dirty="0">
                    <a:ln>
                      <a:noFill/>
                    </a:ln>
                    <a:effectLst/>
                    <a:uLnTx/>
                    <a:uFillTx/>
                    <a:latin typeface="+mj-lt"/>
                    <a:cs typeface="Arial" pitchFamily="34" charset="0"/>
                  </a:endParaRPr>
                </a:p>
              </p:txBody>
            </p:sp>
            <p:sp>
              <p:nvSpPr>
                <p:cNvPr id="45" name="Text Box 10">
                  <a:extLst>
                    <a:ext uri="{FF2B5EF4-FFF2-40B4-BE49-F238E27FC236}">
                      <a16:creationId xmlns:a16="http://schemas.microsoft.com/office/drawing/2014/main" id="{39B63B7C-E8CA-8F03-F050-470EA72989E4}"/>
                    </a:ext>
                  </a:extLst>
                </p:cNvPr>
                <p:cNvSpPr txBox="1">
                  <a:spLocks noChangeArrowheads="1"/>
                </p:cNvSpPr>
                <p:nvPr/>
              </p:nvSpPr>
              <p:spPr bwMode="auto">
                <a:xfrm>
                  <a:off x="3180387" y="4185358"/>
                  <a:ext cx="2513706" cy="503443"/>
                </a:xfrm>
                <a:prstGeom prst="chevron">
                  <a:avLst/>
                </a:prstGeom>
                <a:solidFill>
                  <a:schemeClr val="accent4"/>
                </a:solidFill>
                <a:ln w="12700" algn="ctr">
                  <a:noFill/>
                  <a:miter lim="800000"/>
                  <a:headEnd/>
                  <a:tailEnd type="none" w="sm" len="med"/>
                </a:ln>
              </p:spPr>
              <p:txBody>
                <a:bodyPr lIns="88900" tIns="88900" rIns="88900" bIns="88900" anchor="t" anchorCtr="0"/>
                <a:lstStyle/>
                <a:p>
                  <a:pPr marL="0" marR="0" lvl="0" indent="0" defTabSz="957263" eaLnBrk="1" fontAlgn="auto" latinLnBrk="0" hangingPunct="1">
                    <a:lnSpc>
                      <a:spcPct val="100000"/>
                    </a:lnSpc>
                    <a:spcBef>
                      <a:spcPts val="20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j-lt"/>
                      <a:cs typeface="Arial" pitchFamily="34" charset="0"/>
                      <a:hlinkClick r:id="rId10" action="ppaction://hlinksldjump">
                        <a:extLst>
                          <a:ext uri="{A12FA001-AC4F-418D-AE19-62706E023703}">
                            <ahyp:hlinkClr xmlns:ahyp="http://schemas.microsoft.com/office/drawing/2018/hyperlinkcolor" val="tx"/>
                          </a:ext>
                        </a:extLst>
                      </a:hlinkClick>
                    </a:rPr>
                    <a:t>What more?</a:t>
                  </a:r>
                  <a:endParaRPr kumimoji="0" lang="en-US" sz="1800" b="1" i="0" u="none" strike="noStrike" kern="0" cap="none" spc="0" normalizeH="0" baseline="0" noProof="0" dirty="0">
                    <a:ln>
                      <a:noFill/>
                    </a:ln>
                    <a:solidFill>
                      <a:schemeClr val="bg1"/>
                    </a:solidFill>
                    <a:effectLst/>
                    <a:uLnTx/>
                    <a:uFillTx/>
                    <a:latin typeface="+mj-lt"/>
                    <a:cs typeface="Arial" pitchFamily="34" charset="0"/>
                  </a:endParaRPr>
                </a:p>
                <a:p>
                  <a:pPr marL="0" marR="0" lvl="0" indent="0" defTabSz="957263" eaLnBrk="1" fontAlgn="auto" latinLnBrk="0" hangingPunct="1">
                    <a:lnSpc>
                      <a:spcPct val="100000"/>
                    </a:lnSpc>
                    <a:spcBef>
                      <a:spcPts val="200"/>
                    </a:spcBef>
                    <a:spcAft>
                      <a:spcPts val="0"/>
                    </a:spcAft>
                    <a:buClrTx/>
                    <a:buSzTx/>
                    <a:buFontTx/>
                    <a:buNone/>
                    <a:tabLst/>
                    <a:defRPr/>
                  </a:pPr>
                  <a:endParaRPr kumimoji="0" lang="en-US" sz="1600" b="1" i="0" u="none" strike="noStrike" kern="0" cap="none" spc="0" normalizeH="0" baseline="0" noProof="0" dirty="0">
                    <a:ln>
                      <a:noFill/>
                    </a:ln>
                    <a:solidFill>
                      <a:schemeClr val="bg1"/>
                    </a:solidFill>
                    <a:effectLst/>
                    <a:uLnTx/>
                    <a:uFillTx/>
                    <a:latin typeface="+mj-lt"/>
                    <a:cs typeface="Arial" pitchFamily="34" charset="0"/>
                  </a:endParaRPr>
                </a:p>
              </p:txBody>
            </p:sp>
          </p:grpSp>
          <p:sp>
            <p:nvSpPr>
              <p:cNvPr id="43" name="TextBox 42">
                <a:extLst>
                  <a:ext uri="{FF2B5EF4-FFF2-40B4-BE49-F238E27FC236}">
                    <a16:creationId xmlns:a16="http://schemas.microsoft.com/office/drawing/2014/main" id="{363B54A2-7F0E-9AED-812F-FEF25337CC5F}"/>
                  </a:ext>
                </a:extLst>
              </p:cNvPr>
              <p:cNvSpPr txBox="1"/>
              <p:nvPr/>
            </p:nvSpPr>
            <p:spPr>
              <a:xfrm>
                <a:off x="3560301" y="5256295"/>
                <a:ext cx="2243104" cy="830997"/>
              </a:xfrm>
              <a:prstGeom prst="rect">
                <a:avLst/>
              </a:prstGeom>
              <a:noFill/>
            </p:spPr>
            <p:txBody>
              <a:bodyPr wrap="square" rtlCol="0">
                <a:spAutoFit/>
              </a:bodyPr>
              <a:lstStyle/>
              <a:p>
                <a:r>
                  <a:rPr lang="en-GB" sz="1200" kern="0" dirty="0">
                    <a:cs typeface="Arial" pitchFamily="34" charset="0"/>
                  </a:rPr>
                  <a:t>What</a:t>
                </a:r>
                <a:r>
                  <a:rPr kumimoji="0" lang="en-GB" sz="1200" b="0" i="0" u="none" strike="noStrike" kern="0" cap="none" spc="0" normalizeH="0" baseline="0" noProof="0" dirty="0">
                    <a:ln>
                      <a:noFill/>
                    </a:ln>
                    <a:effectLst/>
                    <a:uLnTx/>
                    <a:uFillTx/>
                    <a:cs typeface="Arial" pitchFamily="34" charset="0"/>
                  </a:rPr>
                  <a:t> should the government do to support and accelerate the health and devolution agenda in future? </a:t>
                </a:r>
              </a:p>
            </p:txBody>
          </p:sp>
        </p:grpSp>
        <p:grpSp>
          <p:nvGrpSpPr>
            <p:cNvPr id="46" name="Group 45">
              <a:extLst>
                <a:ext uri="{FF2B5EF4-FFF2-40B4-BE49-F238E27FC236}">
                  <a16:creationId xmlns:a16="http://schemas.microsoft.com/office/drawing/2014/main" id="{C66C7077-738A-2978-67B4-7D225634535D}"/>
                </a:ext>
              </a:extLst>
            </p:cNvPr>
            <p:cNvGrpSpPr/>
            <p:nvPr/>
          </p:nvGrpSpPr>
          <p:grpSpPr>
            <a:xfrm>
              <a:off x="1178133" y="4849793"/>
              <a:ext cx="2514765" cy="1237499"/>
              <a:chOff x="3553730" y="4849793"/>
              <a:chExt cx="2514765" cy="1237499"/>
            </a:xfrm>
          </p:grpSpPr>
          <p:grpSp>
            <p:nvGrpSpPr>
              <p:cNvPr id="47" name="Group 46">
                <a:extLst>
                  <a:ext uri="{FF2B5EF4-FFF2-40B4-BE49-F238E27FC236}">
                    <a16:creationId xmlns:a16="http://schemas.microsoft.com/office/drawing/2014/main" id="{AB65E44F-AE10-DB0F-7E76-0A5D6755C5B7}"/>
                  </a:ext>
                </a:extLst>
              </p:cNvPr>
              <p:cNvGrpSpPr/>
              <p:nvPr/>
            </p:nvGrpSpPr>
            <p:grpSpPr>
              <a:xfrm>
                <a:off x="3553730" y="4849793"/>
                <a:ext cx="2514765" cy="1237499"/>
                <a:chOff x="3179328" y="4185358"/>
                <a:chExt cx="2514765" cy="1704012"/>
              </a:xfrm>
            </p:grpSpPr>
            <p:sp>
              <p:nvSpPr>
                <p:cNvPr id="49" name="Rectangle 11">
                  <a:extLst>
                    <a:ext uri="{FF2B5EF4-FFF2-40B4-BE49-F238E27FC236}">
                      <a16:creationId xmlns:a16="http://schemas.microsoft.com/office/drawing/2014/main" id="{79C0C3F5-BD65-97FE-191B-BEDF6568921F}"/>
                    </a:ext>
                  </a:extLst>
                </p:cNvPr>
                <p:cNvSpPr>
                  <a:spLocks noChangeArrowheads="1"/>
                </p:cNvSpPr>
                <p:nvPr/>
              </p:nvSpPr>
              <p:spPr bwMode="auto">
                <a:xfrm>
                  <a:off x="3179328" y="4688801"/>
                  <a:ext cx="2325600" cy="1200569"/>
                </a:xfrm>
                <a:prstGeom prst="rect">
                  <a:avLst/>
                </a:prstGeom>
                <a:solidFill>
                  <a:schemeClr val="accent4">
                    <a:lumMod val="20000"/>
                    <a:lumOff val="80000"/>
                  </a:schemeClr>
                </a:solidFill>
                <a:ln w="12700" algn="ctr">
                  <a:noFill/>
                  <a:miter lim="800000"/>
                  <a:headEnd/>
                  <a:tailEnd/>
                </a:ln>
              </p:spPr>
              <p:txBody>
                <a:bodyPr lIns="88900" tIns="88900" rIns="88900" bIns="88900" anchor="t"/>
                <a:lstStyle/>
                <a:p>
                  <a:pPr marR="0" lvl="0" defTabSz="957998" eaLnBrk="1" fontAlgn="auto" latinLnBrk="0" hangingPunct="1">
                    <a:lnSpc>
                      <a:spcPct val="100000"/>
                    </a:lnSpc>
                    <a:spcBef>
                      <a:spcPts val="200"/>
                    </a:spcBef>
                    <a:spcAft>
                      <a:spcPts val="300"/>
                    </a:spcAft>
                    <a:buClrTx/>
                    <a:buSzTx/>
                    <a:tabLst>
                      <a:tab pos="180000" algn="l"/>
                    </a:tabLst>
                    <a:defRPr/>
                  </a:pPr>
                  <a:endParaRPr kumimoji="0" lang="en-GB" sz="1200" b="0" i="0" u="none" strike="noStrike" kern="0" cap="none" spc="0" normalizeH="0" baseline="0" noProof="0" dirty="0">
                    <a:ln>
                      <a:noFill/>
                    </a:ln>
                    <a:effectLst/>
                    <a:uLnTx/>
                    <a:uFillTx/>
                    <a:latin typeface="+mj-lt"/>
                    <a:cs typeface="Arial" pitchFamily="34" charset="0"/>
                  </a:endParaRPr>
                </a:p>
              </p:txBody>
            </p:sp>
            <p:sp>
              <p:nvSpPr>
                <p:cNvPr id="50" name="Text Box 10">
                  <a:extLst>
                    <a:ext uri="{FF2B5EF4-FFF2-40B4-BE49-F238E27FC236}">
                      <a16:creationId xmlns:a16="http://schemas.microsoft.com/office/drawing/2014/main" id="{5F2527A8-C458-B105-0646-9DB3EB98F530}"/>
                    </a:ext>
                  </a:extLst>
                </p:cNvPr>
                <p:cNvSpPr txBox="1">
                  <a:spLocks noChangeArrowheads="1"/>
                </p:cNvSpPr>
                <p:nvPr/>
              </p:nvSpPr>
              <p:spPr bwMode="auto">
                <a:xfrm>
                  <a:off x="3180387" y="4185358"/>
                  <a:ext cx="2513706" cy="503443"/>
                </a:xfrm>
                <a:prstGeom prst="chevron">
                  <a:avLst/>
                </a:prstGeom>
                <a:solidFill>
                  <a:schemeClr val="accent4"/>
                </a:solidFill>
                <a:ln w="12700" algn="ctr">
                  <a:noFill/>
                  <a:miter lim="800000"/>
                  <a:headEnd/>
                  <a:tailEnd type="none" w="sm" len="med"/>
                </a:ln>
              </p:spPr>
              <p:txBody>
                <a:bodyPr lIns="88900" tIns="88900" rIns="88900" bIns="88900" anchor="t" anchorCtr="0"/>
                <a:lstStyle/>
                <a:p>
                  <a:pPr marL="0" marR="0" lvl="0" indent="0" defTabSz="957263" eaLnBrk="1" fontAlgn="auto" latinLnBrk="0" hangingPunct="1">
                    <a:lnSpc>
                      <a:spcPct val="100000"/>
                    </a:lnSpc>
                    <a:spcBef>
                      <a:spcPts val="200"/>
                    </a:spcBef>
                    <a:spcAft>
                      <a:spcPts val="0"/>
                    </a:spcAft>
                    <a:buClrTx/>
                    <a:buSzTx/>
                    <a:buFontTx/>
                    <a:buNone/>
                    <a:tabLst>
                      <a:tab pos="180000" algn="l"/>
                    </a:tabLst>
                    <a:defRPr/>
                  </a:pPr>
                  <a:r>
                    <a:rPr kumimoji="0" lang="en-US" sz="1400" b="1" i="0" u="none" strike="noStrike" kern="0" cap="none" spc="0" normalizeH="0" baseline="0" noProof="0" dirty="0">
                      <a:ln>
                        <a:noFill/>
                      </a:ln>
                      <a:solidFill>
                        <a:srgbClr val="FFFFFF"/>
                      </a:solidFill>
                      <a:effectLst/>
                      <a:uLnTx/>
                      <a:uFillTx/>
                      <a:latin typeface="+mj-lt"/>
                      <a:cs typeface="Arial" pitchFamily="34" charset="0"/>
                      <a:hlinkClick r:id="rId11" action="ppaction://hlinksldjump">
                        <a:extLst>
                          <a:ext uri="{A12FA001-AC4F-418D-AE19-62706E023703}">
                            <ahyp:hlinkClr xmlns:ahyp="http://schemas.microsoft.com/office/drawing/2018/hyperlinkcolor" val="tx"/>
                          </a:ext>
                        </a:extLst>
                      </a:hlinkClick>
                    </a:rPr>
                    <a:t>What? </a:t>
                  </a:r>
                  <a:endParaRPr kumimoji="0" lang="en-US" sz="1400" b="1" i="0" u="none" strike="noStrike" kern="0" cap="none" spc="0" normalizeH="0" baseline="0" noProof="0" dirty="0">
                    <a:ln>
                      <a:noFill/>
                    </a:ln>
                    <a:solidFill>
                      <a:srgbClr val="FFFFFF"/>
                    </a:solidFill>
                    <a:effectLst/>
                    <a:uLnTx/>
                    <a:uFillTx/>
                    <a:latin typeface="+mj-lt"/>
                    <a:cs typeface="Arial" pitchFamily="34" charset="0"/>
                  </a:endParaRPr>
                </a:p>
              </p:txBody>
            </p:sp>
          </p:grpSp>
          <p:sp>
            <p:nvSpPr>
              <p:cNvPr id="48" name="TextBox 47">
                <a:extLst>
                  <a:ext uri="{FF2B5EF4-FFF2-40B4-BE49-F238E27FC236}">
                    <a16:creationId xmlns:a16="http://schemas.microsoft.com/office/drawing/2014/main" id="{F232A10E-03E8-654B-6143-E7549E883F44}"/>
                  </a:ext>
                </a:extLst>
              </p:cNvPr>
              <p:cNvSpPr txBox="1"/>
              <p:nvPr/>
            </p:nvSpPr>
            <p:spPr>
              <a:xfrm>
                <a:off x="3560300" y="5256295"/>
                <a:ext cx="2386149" cy="461665"/>
              </a:xfrm>
              <a:prstGeom prst="rect">
                <a:avLst/>
              </a:prstGeom>
              <a:noFill/>
            </p:spPr>
            <p:txBody>
              <a:bodyPr wrap="square" rtlCol="0">
                <a:spAutoFit/>
              </a:bodyPr>
              <a:lstStyle/>
              <a:p>
                <a:r>
                  <a:rPr kumimoji="0" lang="en-GB" sz="1200" b="0" i="0" u="none" strike="noStrike" kern="0" cap="none" spc="0" normalizeH="0" baseline="0" noProof="0" dirty="0">
                    <a:ln>
                      <a:noFill/>
                    </a:ln>
                    <a:effectLst/>
                    <a:uLnTx/>
                    <a:uFillTx/>
                    <a:cs typeface="Arial" pitchFamily="34" charset="0"/>
                  </a:rPr>
                  <a:t>What is English devolution and what does it mean for an ICS?</a:t>
                </a:r>
              </a:p>
            </p:txBody>
          </p:sp>
        </p:grpSp>
      </p:grpSp>
    </p:spTree>
    <p:extLst>
      <p:ext uri="{BB962C8B-B14F-4D97-AF65-F5344CB8AC3E}">
        <p14:creationId xmlns:p14="http://schemas.microsoft.com/office/powerpoint/2010/main" val="4171778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11B6-FB87-8A5F-2C2D-0377E2F3D6C9}"/>
              </a:ext>
            </a:extLst>
          </p:cNvPr>
          <p:cNvSpPr>
            <a:spLocks noGrp="1"/>
          </p:cNvSpPr>
          <p:nvPr>
            <p:ph type="title"/>
          </p:nvPr>
        </p:nvSpPr>
        <p:spPr/>
        <p:txBody>
          <a:bodyPr/>
          <a:lstStyle/>
          <a:p>
            <a:r>
              <a:rPr lang="en-US" dirty="0"/>
              <a:t>In their own words: what our metro mayors are saying</a:t>
            </a:r>
            <a:endParaRPr lang="en-GB" dirty="0"/>
          </a:p>
        </p:txBody>
      </p:sp>
      <p:sp>
        <p:nvSpPr>
          <p:cNvPr id="3" name="Content Placeholder 2">
            <a:extLst>
              <a:ext uri="{FF2B5EF4-FFF2-40B4-BE49-F238E27FC236}">
                <a16:creationId xmlns:a16="http://schemas.microsoft.com/office/drawing/2014/main" id="{55871D2A-E396-210A-5582-F81CE5739FAC}"/>
              </a:ext>
            </a:extLst>
          </p:cNvPr>
          <p:cNvSpPr>
            <a:spLocks noGrp="1"/>
          </p:cNvSpPr>
          <p:nvPr>
            <p:ph idx="1"/>
          </p:nvPr>
        </p:nvSpPr>
        <p:spPr>
          <a:xfrm>
            <a:off x="479425" y="1168821"/>
            <a:ext cx="4864932" cy="3564000"/>
          </a:xfrm>
        </p:spPr>
        <p:txBody>
          <a:bodyPr/>
          <a:lstStyle/>
          <a:p>
            <a:pPr>
              <a:spcBef>
                <a:spcPts val="0"/>
              </a:spcBef>
              <a:spcAft>
                <a:spcPts val="1200"/>
              </a:spcAft>
            </a:pPr>
            <a:r>
              <a:rPr lang="en-US" sz="1400" dirty="0">
                <a:solidFill>
                  <a:srgbClr val="1D999E"/>
                </a:solidFill>
              </a:rPr>
              <a:t>“</a:t>
            </a:r>
            <a:r>
              <a:rPr lang="en-US" sz="1200" b="0" dirty="0"/>
              <a:t>Poor health often blights our poorest communities. It places an unsustainable burden on public services and damages our chances for economic growth. Most importantly, it ruins people’s lives. One of my manifesto commitments was to make South Yorkshire the healthiest region in the country. I don’t underestimate the scale of that ambition but there is nothing inevitable or insurmountable about our poor outcomes, they are a policy choice, the result of decisions that have been made locally and nationally over generations. If we are going to overcome those challenges together, we simply must do things differently.</a:t>
            </a:r>
            <a:r>
              <a:rPr lang="en-US" sz="1200" dirty="0">
                <a:solidFill>
                  <a:srgbClr val="1D999E"/>
                </a:solidFill>
              </a:rPr>
              <a:t>”</a:t>
            </a:r>
            <a:r>
              <a:rPr lang="en-US" sz="1200" b="0" dirty="0"/>
              <a:t> </a:t>
            </a:r>
          </a:p>
          <a:p>
            <a:pPr>
              <a:spcBef>
                <a:spcPts val="0"/>
              </a:spcBef>
            </a:pPr>
            <a:r>
              <a:rPr lang="en-US" sz="1100" dirty="0"/>
              <a:t>Oliver Coppard, Mayor of South Yorkshire and Chair, South Yorkshire ICP</a:t>
            </a:r>
            <a:endParaRPr lang="en-GB" sz="1100" dirty="0"/>
          </a:p>
        </p:txBody>
      </p:sp>
      <p:sp>
        <p:nvSpPr>
          <p:cNvPr id="4" name="Slide Number Placeholder 3">
            <a:extLst>
              <a:ext uri="{FF2B5EF4-FFF2-40B4-BE49-F238E27FC236}">
                <a16:creationId xmlns:a16="http://schemas.microsoft.com/office/drawing/2014/main" id="{9F1880F2-B77D-97C9-6FCC-34E725CD308E}"/>
              </a:ext>
            </a:extLst>
          </p:cNvPr>
          <p:cNvSpPr>
            <a:spLocks noGrp="1"/>
          </p:cNvSpPr>
          <p:nvPr>
            <p:ph type="sldNum" sz="quarter" idx="12"/>
          </p:nvPr>
        </p:nvSpPr>
        <p:spPr/>
        <p:txBody>
          <a:bodyPr/>
          <a:lstStyle/>
          <a:p>
            <a:fld id="{FD15E2C3-2FDC-5443-A5D7-CEF7C1191BA7}" type="slidenum">
              <a:rPr lang="en-GB" smtClean="0"/>
              <a:t>30</a:t>
            </a:fld>
            <a:endParaRPr lang="en-GB" dirty="0"/>
          </a:p>
        </p:txBody>
      </p:sp>
      <p:sp>
        <p:nvSpPr>
          <p:cNvPr id="5" name="Content Placeholder 4">
            <a:extLst>
              <a:ext uri="{FF2B5EF4-FFF2-40B4-BE49-F238E27FC236}">
                <a16:creationId xmlns:a16="http://schemas.microsoft.com/office/drawing/2014/main" id="{6011DECA-4B08-BC60-B49A-F462CC8867F0}"/>
              </a:ext>
            </a:extLst>
          </p:cNvPr>
          <p:cNvSpPr>
            <a:spLocks noGrp="1"/>
          </p:cNvSpPr>
          <p:nvPr>
            <p:ph idx="13"/>
          </p:nvPr>
        </p:nvSpPr>
        <p:spPr>
          <a:xfrm>
            <a:off x="5483021" y="1168821"/>
            <a:ext cx="5540375" cy="3564000"/>
          </a:xfrm>
        </p:spPr>
        <p:txBody>
          <a:bodyPr/>
          <a:lstStyle/>
          <a:p>
            <a:pPr>
              <a:spcBef>
                <a:spcPts val="0"/>
              </a:spcBef>
              <a:spcAft>
                <a:spcPts val="1200"/>
              </a:spcAft>
            </a:pPr>
            <a:r>
              <a:rPr lang="en-US" sz="1400" dirty="0">
                <a:solidFill>
                  <a:srgbClr val="1D999E"/>
                </a:solidFill>
              </a:rPr>
              <a:t>“</a:t>
            </a:r>
            <a:r>
              <a:rPr lang="en-US" sz="1200" b="0" dirty="0"/>
              <a:t>As Mayor of Cambridgeshire and Peterborough, it is my belief that we should all have every opportunity to succeed. I want to see our region made sustainably and equitably prosperous. As a doctor, I know that prosperity and health are interconnected. And, as a fan of the Marmot Review, I understand how hard it is to achieve one without the other.</a:t>
            </a:r>
          </a:p>
          <a:p>
            <a:pPr>
              <a:spcBef>
                <a:spcPts val="0"/>
              </a:spcBef>
              <a:spcAft>
                <a:spcPts val="1200"/>
              </a:spcAft>
            </a:pPr>
            <a:r>
              <a:rPr lang="en-US" sz="1200" b="0" dirty="0"/>
              <a:t>While making us better is the responsibility of our National Health Service, as a mayoral combined authority, we can help people stay well in the first place. Though not a healthcare provider, we must embrace the enormous public health implications of our work. Indeed, this is why I champion integrated care systems and value enormously the insights and expertise of our world-class health partners. It’s why, in pursuing the types of universal solutions central to Marmot’s ‘Fair Society, Healthy Lives’ report, a vastly improved public transport network is perhaps my and this </a:t>
            </a:r>
            <a:r>
              <a:rPr lang="en-US" sz="1200" b="0" dirty="0" err="1"/>
              <a:t>organisation’s</a:t>
            </a:r>
            <a:r>
              <a:rPr lang="en-US" sz="1200" b="0" dirty="0"/>
              <a:t> primary focus.</a:t>
            </a:r>
            <a:r>
              <a:rPr lang="en-US" sz="1400" dirty="0">
                <a:solidFill>
                  <a:srgbClr val="1D999E"/>
                </a:solidFill>
              </a:rPr>
              <a:t>”</a:t>
            </a:r>
          </a:p>
          <a:p>
            <a:pPr>
              <a:spcBef>
                <a:spcPts val="0"/>
              </a:spcBef>
              <a:spcAft>
                <a:spcPts val="1200"/>
              </a:spcAft>
            </a:pPr>
            <a:r>
              <a:rPr lang="en-US" sz="1100" dirty="0"/>
              <a:t>Dr Nik Johnson, Mayor of Cambridgeshire and Peterborough </a:t>
            </a:r>
            <a:endParaRPr lang="en-GB" sz="1100" dirty="0"/>
          </a:p>
        </p:txBody>
      </p:sp>
      <p:pic>
        <p:nvPicPr>
          <p:cNvPr id="7" name="Graphic 53">
            <a:extLst>
              <a:ext uri="{FF2B5EF4-FFF2-40B4-BE49-F238E27FC236}">
                <a16:creationId xmlns:a16="http://schemas.microsoft.com/office/drawing/2014/main" id="{2D33D390-E61D-81C7-B307-9FF5F1AB78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sp>
        <p:nvSpPr>
          <p:cNvPr id="8" name="Footer Placeholder 4">
            <a:extLst>
              <a:ext uri="{FF2B5EF4-FFF2-40B4-BE49-F238E27FC236}">
                <a16:creationId xmlns:a16="http://schemas.microsoft.com/office/drawing/2014/main" id="{9F8E204D-7CBF-5E42-5C0D-491D259E59CC}"/>
              </a:ext>
            </a:extLst>
          </p:cNvPr>
          <p:cNvSpPr txBox="1">
            <a:spLocks/>
          </p:cNvSpPr>
          <p:nvPr/>
        </p:nvSpPr>
        <p:spPr>
          <a:xfrm>
            <a:off x="479425" y="6391610"/>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grpSp>
        <p:nvGrpSpPr>
          <p:cNvPr id="9" name="Group 8">
            <a:extLst>
              <a:ext uri="{FF2B5EF4-FFF2-40B4-BE49-F238E27FC236}">
                <a16:creationId xmlns:a16="http://schemas.microsoft.com/office/drawing/2014/main" id="{466A2D7E-2F0F-AB1E-B518-A869B9160E6C}"/>
              </a:ext>
            </a:extLst>
          </p:cNvPr>
          <p:cNvGrpSpPr/>
          <p:nvPr/>
        </p:nvGrpSpPr>
        <p:grpSpPr>
          <a:xfrm>
            <a:off x="10867162" y="160739"/>
            <a:ext cx="1096688" cy="549357"/>
            <a:chOff x="10867162" y="160739"/>
            <a:chExt cx="1096688" cy="549357"/>
          </a:xfrm>
        </p:grpSpPr>
        <p:pic>
          <p:nvPicPr>
            <p:cNvPr id="10" name="Graphic 9" descr="Home with solid fill">
              <a:hlinkClick r:id="rId4" action="ppaction://hlinksldjump"/>
              <a:extLst>
                <a:ext uri="{FF2B5EF4-FFF2-40B4-BE49-F238E27FC236}">
                  <a16:creationId xmlns:a16="http://schemas.microsoft.com/office/drawing/2014/main" id="{9E92B59A-1973-05CE-E431-0AA87069AB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7162" y="160739"/>
              <a:ext cx="482400" cy="482400"/>
            </a:xfrm>
            <a:prstGeom prst="rect">
              <a:avLst/>
            </a:prstGeom>
          </p:spPr>
        </p:pic>
        <p:pic>
          <p:nvPicPr>
            <p:cNvPr id="11" name="Graphic 10" descr="Caret Right with solid fill">
              <a:hlinkClick r:id="" action="ppaction://hlinkshowjump?jump=nextslide"/>
              <a:extLst>
                <a:ext uri="{FF2B5EF4-FFF2-40B4-BE49-F238E27FC236}">
                  <a16:creationId xmlns:a16="http://schemas.microsoft.com/office/drawing/2014/main" id="{C8D3C84D-EA57-4A83-1786-647FF4E1D4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59836" y="227695"/>
              <a:ext cx="482401" cy="482401"/>
            </a:xfrm>
            <a:prstGeom prst="rect">
              <a:avLst/>
            </a:prstGeom>
          </p:spPr>
        </p:pic>
        <p:pic>
          <p:nvPicPr>
            <p:cNvPr id="12" name="Graphic 11" descr="Caret Right with solid fill">
              <a:extLst>
                <a:ext uri="{FF2B5EF4-FFF2-40B4-BE49-F238E27FC236}">
                  <a16:creationId xmlns:a16="http://schemas.microsoft.com/office/drawing/2014/main" id="{C8F965CE-50D2-9DCE-2F1A-B434F278AE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81449" y="227694"/>
              <a:ext cx="482401" cy="482401"/>
            </a:xfrm>
            <a:prstGeom prst="rect">
              <a:avLst/>
            </a:prstGeom>
          </p:spPr>
        </p:pic>
      </p:grpSp>
    </p:spTree>
    <p:extLst>
      <p:ext uri="{BB962C8B-B14F-4D97-AF65-F5344CB8AC3E}">
        <p14:creationId xmlns:p14="http://schemas.microsoft.com/office/powerpoint/2010/main" val="2052831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FC52B-2C45-B09A-AEAB-1E3BDD09189F}"/>
              </a:ext>
            </a:extLst>
          </p:cNvPr>
          <p:cNvSpPr>
            <a:spLocks noGrp="1"/>
          </p:cNvSpPr>
          <p:nvPr>
            <p:ph type="title"/>
          </p:nvPr>
        </p:nvSpPr>
        <p:spPr/>
        <p:txBody>
          <a:bodyPr/>
          <a:lstStyle/>
          <a:p>
            <a:r>
              <a:rPr lang="en-US" dirty="0"/>
              <a:t>Conclusion, final thoughts and further information</a:t>
            </a:r>
            <a:endParaRPr lang="en-GB" dirty="0"/>
          </a:p>
        </p:txBody>
      </p:sp>
      <p:grpSp>
        <p:nvGrpSpPr>
          <p:cNvPr id="3" name="Group 2">
            <a:extLst>
              <a:ext uri="{FF2B5EF4-FFF2-40B4-BE49-F238E27FC236}">
                <a16:creationId xmlns:a16="http://schemas.microsoft.com/office/drawing/2014/main" id="{7CC5AF84-C3C4-759C-28F6-4626CAA1CD6A}"/>
              </a:ext>
            </a:extLst>
          </p:cNvPr>
          <p:cNvGrpSpPr/>
          <p:nvPr/>
        </p:nvGrpSpPr>
        <p:grpSpPr>
          <a:xfrm>
            <a:off x="10867162" y="160739"/>
            <a:ext cx="1096688" cy="549357"/>
            <a:chOff x="10867162" y="160739"/>
            <a:chExt cx="1096688" cy="549357"/>
          </a:xfrm>
        </p:grpSpPr>
        <p:pic>
          <p:nvPicPr>
            <p:cNvPr id="5" name="Graphic 4" descr="Home with solid fill">
              <a:hlinkClick r:id="rId2" action="ppaction://hlinksldjump"/>
              <a:extLst>
                <a:ext uri="{FF2B5EF4-FFF2-40B4-BE49-F238E27FC236}">
                  <a16:creationId xmlns:a16="http://schemas.microsoft.com/office/drawing/2014/main" id="{B39B07F8-41CB-855F-E6A0-893287AD65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7162" y="160739"/>
              <a:ext cx="482400" cy="482400"/>
            </a:xfrm>
            <a:prstGeom prst="rect">
              <a:avLst/>
            </a:prstGeom>
          </p:spPr>
        </p:pic>
        <p:pic>
          <p:nvPicPr>
            <p:cNvPr id="6" name="Graphic 5" descr="Caret Right with solid fill">
              <a:hlinkClick r:id="" action="ppaction://hlinkshowjump?jump=nextslide"/>
              <a:extLst>
                <a:ext uri="{FF2B5EF4-FFF2-40B4-BE49-F238E27FC236}">
                  <a16:creationId xmlns:a16="http://schemas.microsoft.com/office/drawing/2014/main" id="{9B58F19C-15E4-DE5C-623B-BD84A933A1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59836" y="227695"/>
              <a:ext cx="482401" cy="482401"/>
            </a:xfrm>
            <a:prstGeom prst="rect">
              <a:avLst/>
            </a:prstGeom>
          </p:spPr>
        </p:pic>
        <p:pic>
          <p:nvPicPr>
            <p:cNvPr id="7" name="Graphic 6" descr="Caret Right with solid fill">
              <a:extLst>
                <a:ext uri="{FF2B5EF4-FFF2-40B4-BE49-F238E27FC236}">
                  <a16:creationId xmlns:a16="http://schemas.microsoft.com/office/drawing/2014/main" id="{84BD3B78-2AD8-FEBA-35D2-CA47066732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81449" y="227694"/>
              <a:ext cx="482401" cy="482401"/>
            </a:xfrm>
            <a:prstGeom prst="rect">
              <a:avLst/>
            </a:prstGeom>
          </p:spPr>
        </p:pic>
      </p:grpSp>
    </p:spTree>
    <p:extLst>
      <p:ext uri="{BB962C8B-B14F-4D97-AF65-F5344CB8AC3E}">
        <p14:creationId xmlns:p14="http://schemas.microsoft.com/office/powerpoint/2010/main" val="2106108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EDB7-15F9-4093-3681-B9C7C6669188}"/>
              </a:ext>
            </a:extLst>
          </p:cNvPr>
          <p:cNvSpPr>
            <a:spLocks noGrp="1"/>
          </p:cNvSpPr>
          <p:nvPr>
            <p:ph type="title"/>
          </p:nvPr>
        </p:nvSpPr>
        <p:spPr/>
        <p:txBody>
          <a:bodyPr/>
          <a:lstStyle/>
          <a:p>
            <a:r>
              <a:rPr lang="en-US" dirty="0"/>
              <a:t>Conclusion</a:t>
            </a:r>
            <a:endParaRPr lang="en-GB" dirty="0"/>
          </a:p>
        </p:txBody>
      </p:sp>
      <p:sp>
        <p:nvSpPr>
          <p:cNvPr id="4" name="Slide Number Placeholder 3">
            <a:extLst>
              <a:ext uri="{FF2B5EF4-FFF2-40B4-BE49-F238E27FC236}">
                <a16:creationId xmlns:a16="http://schemas.microsoft.com/office/drawing/2014/main" id="{0149DDAE-3BB5-AD18-0A72-B0D5DC333D08}"/>
              </a:ext>
            </a:extLst>
          </p:cNvPr>
          <p:cNvSpPr>
            <a:spLocks noGrp="1"/>
          </p:cNvSpPr>
          <p:nvPr>
            <p:ph type="sldNum" sz="quarter" idx="12"/>
          </p:nvPr>
        </p:nvSpPr>
        <p:spPr/>
        <p:txBody>
          <a:bodyPr/>
          <a:lstStyle/>
          <a:p>
            <a:fld id="{FD15E2C3-2FDC-5443-A5D7-CEF7C1191BA7}" type="slidenum">
              <a:rPr lang="en-GB" smtClean="0"/>
              <a:t>32</a:t>
            </a:fld>
            <a:endParaRPr lang="en-GB" dirty="0"/>
          </a:p>
        </p:txBody>
      </p:sp>
      <p:pic>
        <p:nvPicPr>
          <p:cNvPr id="3" name="Graphic 53">
            <a:extLst>
              <a:ext uri="{FF2B5EF4-FFF2-40B4-BE49-F238E27FC236}">
                <a16:creationId xmlns:a16="http://schemas.microsoft.com/office/drawing/2014/main" id="{65FB49E4-A769-6EA2-7466-9B27816895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sp>
        <p:nvSpPr>
          <p:cNvPr id="12" name="Footer Placeholder 4">
            <a:extLst>
              <a:ext uri="{FF2B5EF4-FFF2-40B4-BE49-F238E27FC236}">
                <a16:creationId xmlns:a16="http://schemas.microsoft.com/office/drawing/2014/main" id="{DF37A7D4-7540-D5D8-4106-4D3036787DEB}"/>
              </a:ext>
            </a:extLst>
          </p:cNvPr>
          <p:cNvSpPr txBox="1">
            <a:spLocks/>
          </p:cNvSpPr>
          <p:nvPr/>
        </p:nvSpPr>
        <p:spPr>
          <a:xfrm>
            <a:off x="479425" y="6328735"/>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grpSp>
        <p:nvGrpSpPr>
          <p:cNvPr id="14" name="Group 13">
            <a:extLst>
              <a:ext uri="{FF2B5EF4-FFF2-40B4-BE49-F238E27FC236}">
                <a16:creationId xmlns:a16="http://schemas.microsoft.com/office/drawing/2014/main" id="{90178F87-2936-4B16-BB8F-271A28317135}"/>
              </a:ext>
            </a:extLst>
          </p:cNvPr>
          <p:cNvGrpSpPr/>
          <p:nvPr/>
        </p:nvGrpSpPr>
        <p:grpSpPr>
          <a:xfrm>
            <a:off x="360038" y="1295399"/>
            <a:ext cx="10355587" cy="3006635"/>
            <a:chOff x="360038" y="1295399"/>
            <a:chExt cx="10355587" cy="3006635"/>
          </a:xfrm>
        </p:grpSpPr>
        <p:sp>
          <p:nvSpPr>
            <p:cNvPr id="15" name="Rectangle: Rounded Corners 14">
              <a:extLst>
                <a:ext uri="{FF2B5EF4-FFF2-40B4-BE49-F238E27FC236}">
                  <a16:creationId xmlns:a16="http://schemas.microsoft.com/office/drawing/2014/main" id="{C5217588-DC8A-58CE-C0E3-9C132870E027}"/>
                </a:ext>
              </a:extLst>
            </p:cNvPr>
            <p:cNvSpPr/>
            <p:nvPr/>
          </p:nvSpPr>
          <p:spPr>
            <a:xfrm>
              <a:off x="360038" y="1295399"/>
              <a:ext cx="10355587" cy="30066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2F471795-6ECE-7E1D-5788-B75A4FE19B71}"/>
                </a:ext>
              </a:extLst>
            </p:cNvPr>
            <p:cNvSpPr txBox="1"/>
            <p:nvPr/>
          </p:nvSpPr>
          <p:spPr>
            <a:xfrm>
              <a:off x="733427" y="1575856"/>
              <a:ext cx="9355795" cy="2400657"/>
            </a:xfrm>
            <a:prstGeom prst="rect">
              <a:avLst/>
            </a:prstGeom>
            <a:noFill/>
          </p:spPr>
          <p:txBody>
            <a:bodyPr wrap="square">
              <a:spAutoFit/>
            </a:bodyPr>
            <a:lstStyle/>
            <a:p>
              <a:pPr>
                <a:spcBef>
                  <a:spcPts val="0"/>
                </a:spcBef>
                <a:spcAft>
                  <a:spcPts val="1200"/>
                </a:spcAft>
              </a:pPr>
              <a:r>
                <a:rPr lang="en-US" sz="1200" b="1" dirty="0"/>
                <a:t>We strongly believe that: </a:t>
              </a:r>
            </a:p>
            <a:p>
              <a:pPr marL="285750" indent="-285750">
                <a:spcBef>
                  <a:spcPts val="0"/>
                </a:spcBef>
                <a:spcAft>
                  <a:spcPts val="1200"/>
                </a:spcAft>
                <a:buFont typeface="Arial" panose="020B0604020202020204" pitchFamily="34" charset="0"/>
                <a:buChar char="•"/>
              </a:pPr>
              <a:r>
                <a:rPr lang="en-US" sz="1200" b="1" dirty="0"/>
                <a:t>health</a:t>
              </a:r>
              <a:r>
                <a:rPr lang="en-US" sz="1200" b="0" dirty="0"/>
                <a:t>, and </a:t>
              </a:r>
              <a:r>
                <a:rPr lang="en-US" sz="1200" b="1" dirty="0"/>
                <a:t>health metrics</a:t>
              </a:r>
              <a:r>
                <a:rPr lang="en-US" sz="1200" b="0" dirty="0"/>
                <a:t>, should be </a:t>
              </a:r>
              <a:r>
                <a:rPr lang="en-US" sz="1200" b="1" dirty="0" err="1"/>
                <a:t>prioritised</a:t>
              </a:r>
              <a:r>
                <a:rPr lang="en-US" sz="1200" b="0" dirty="0"/>
                <a:t> </a:t>
              </a:r>
              <a:r>
                <a:rPr lang="en-US" sz="1200" b="1" dirty="0"/>
                <a:t>by the government </a:t>
              </a:r>
              <a:r>
                <a:rPr lang="en-US" sz="1200" b="0" dirty="0"/>
                <a:t>as a </a:t>
              </a:r>
              <a:r>
                <a:rPr lang="en-US" sz="1200" b="1" dirty="0"/>
                <a:t>formal part of negotiations for future devolution deals</a:t>
              </a:r>
              <a:r>
                <a:rPr lang="en-US" sz="1200" b="0" dirty="0"/>
                <a:t>, given its importance for and relevance to economic prosperity, the growing interest from system leaders and the clear commonalities in ongoing reforms </a:t>
              </a:r>
            </a:p>
            <a:p>
              <a:pPr marL="285750" indent="-285750">
                <a:spcBef>
                  <a:spcPts val="0"/>
                </a:spcBef>
                <a:spcAft>
                  <a:spcPts val="1200"/>
                </a:spcAft>
                <a:buFont typeface="Arial" panose="020B0604020202020204" pitchFamily="34" charset="0"/>
                <a:buChar char="•"/>
              </a:pPr>
              <a:r>
                <a:rPr lang="en-US" sz="1200" b="0" dirty="0"/>
                <a:t>the </a:t>
              </a:r>
              <a:r>
                <a:rPr lang="en-US" sz="1200" b="1" dirty="0"/>
                <a:t>ICS-combined-authority relationship should be </a:t>
              </a:r>
              <a:r>
                <a:rPr lang="en-US" sz="1200" b="1" dirty="0" err="1"/>
                <a:t>recognised</a:t>
              </a:r>
              <a:r>
                <a:rPr lang="en-US" sz="1200" b="1" dirty="0"/>
                <a:t> </a:t>
              </a:r>
              <a:r>
                <a:rPr lang="en-US" sz="1200" b="0" dirty="0"/>
                <a:t>by the government and national bodies </a:t>
              </a:r>
              <a:r>
                <a:rPr lang="en-US" sz="1200" b="1" dirty="0"/>
                <a:t>as one of equals</a:t>
              </a:r>
              <a:r>
                <a:rPr lang="en-US" sz="1200" b="0" dirty="0"/>
                <a:t>, fostering a mature, two-way relationship and acknowledging the support needed to ensure system leaders have the capacity and capability required to best deliver on their potential </a:t>
              </a:r>
            </a:p>
            <a:p>
              <a:pPr marL="285750" indent="-285750">
                <a:spcBef>
                  <a:spcPts val="0"/>
                </a:spcBef>
                <a:spcAft>
                  <a:spcPts val="1200"/>
                </a:spcAft>
                <a:buFont typeface="Arial" panose="020B0604020202020204" pitchFamily="34" charset="0"/>
                <a:buChar char="•"/>
              </a:pPr>
              <a:r>
                <a:rPr lang="en-US" sz="1200" b="0" dirty="0"/>
                <a:t>while no universal operating model to align health and devolution locally exists, it is </a:t>
              </a:r>
              <a:r>
                <a:rPr lang="en-US" sz="1200" b="1" dirty="0"/>
                <a:t>important ICSs and combined authorities create a positive vision for integration for their local populations</a:t>
              </a:r>
              <a:r>
                <a:rPr lang="en-US" sz="1200" b="0" dirty="0"/>
                <a:t>, underpinned by a series of thematic priorities which can guide leaders on where and how best to work together. </a:t>
              </a:r>
              <a:endParaRPr lang="en-GB" sz="1200" b="0" dirty="0"/>
            </a:p>
          </p:txBody>
        </p:sp>
      </p:grpSp>
      <p:grpSp>
        <p:nvGrpSpPr>
          <p:cNvPr id="6" name="Group 5">
            <a:extLst>
              <a:ext uri="{FF2B5EF4-FFF2-40B4-BE49-F238E27FC236}">
                <a16:creationId xmlns:a16="http://schemas.microsoft.com/office/drawing/2014/main" id="{24A2E34A-A67D-4DFC-6616-EE7558759ED1}"/>
              </a:ext>
            </a:extLst>
          </p:cNvPr>
          <p:cNvGrpSpPr/>
          <p:nvPr/>
        </p:nvGrpSpPr>
        <p:grpSpPr>
          <a:xfrm>
            <a:off x="10867162" y="160739"/>
            <a:ext cx="1096688" cy="549357"/>
            <a:chOff x="10867162" y="160739"/>
            <a:chExt cx="1096688" cy="549357"/>
          </a:xfrm>
        </p:grpSpPr>
        <p:pic>
          <p:nvPicPr>
            <p:cNvPr id="7" name="Graphic 6" descr="Home with solid fill">
              <a:hlinkClick r:id="rId4" action="ppaction://hlinksldjump"/>
              <a:extLst>
                <a:ext uri="{FF2B5EF4-FFF2-40B4-BE49-F238E27FC236}">
                  <a16:creationId xmlns:a16="http://schemas.microsoft.com/office/drawing/2014/main" id="{FFC91389-9AA6-DE55-77B2-4503C788DE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7162" y="160739"/>
              <a:ext cx="482400" cy="482400"/>
            </a:xfrm>
            <a:prstGeom prst="rect">
              <a:avLst/>
            </a:prstGeom>
          </p:spPr>
        </p:pic>
        <p:pic>
          <p:nvPicPr>
            <p:cNvPr id="8" name="Graphic 7" descr="Caret Right with solid fill">
              <a:hlinkClick r:id="" action="ppaction://hlinkshowjump?jump=nextslide"/>
              <a:extLst>
                <a:ext uri="{FF2B5EF4-FFF2-40B4-BE49-F238E27FC236}">
                  <a16:creationId xmlns:a16="http://schemas.microsoft.com/office/drawing/2014/main" id="{AD619E0E-3F74-7DE4-722E-B06B68BE95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59836" y="227695"/>
              <a:ext cx="482401" cy="482401"/>
            </a:xfrm>
            <a:prstGeom prst="rect">
              <a:avLst/>
            </a:prstGeom>
          </p:spPr>
        </p:pic>
        <p:pic>
          <p:nvPicPr>
            <p:cNvPr id="9" name="Graphic 8" descr="Caret Right with solid fill">
              <a:extLst>
                <a:ext uri="{FF2B5EF4-FFF2-40B4-BE49-F238E27FC236}">
                  <a16:creationId xmlns:a16="http://schemas.microsoft.com/office/drawing/2014/main" id="{774AF559-F80D-E7BE-ABA0-99620165F1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81449" y="227694"/>
              <a:ext cx="482401" cy="482401"/>
            </a:xfrm>
            <a:prstGeom prst="rect">
              <a:avLst/>
            </a:prstGeom>
          </p:spPr>
        </p:pic>
      </p:grpSp>
    </p:spTree>
    <p:extLst>
      <p:ext uri="{BB962C8B-B14F-4D97-AF65-F5344CB8AC3E}">
        <p14:creationId xmlns:p14="http://schemas.microsoft.com/office/powerpoint/2010/main" val="231725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5358-E855-2941-A10E-052E51CC50B4}"/>
              </a:ext>
            </a:extLst>
          </p:cNvPr>
          <p:cNvSpPr>
            <a:spLocks noGrp="1"/>
          </p:cNvSpPr>
          <p:nvPr>
            <p:ph type="title"/>
          </p:nvPr>
        </p:nvSpPr>
        <p:spPr>
          <a:xfrm>
            <a:off x="479425" y="372269"/>
            <a:ext cx="11233150" cy="1035804"/>
          </a:xfrm>
        </p:spPr>
        <p:txBody>
          <a:bodyPr vert="horz" lIns="0" tIns="0" rIns="0" bIns="0" rtlCol="0" anchor="t" anchorCtr="0">
            <a:normAutofit/>
          </a:bodyPr>
          <a:lstStyle/>
          <a:p>
            <a:r>
              <a:rPr lang="en-GB" kern="1200" dirty="0">
                <a:latin typeface="+mj-lt"/>
                <a:ea typeface="+mj-ea"/>
                <a:cs typeface="+mj-cs"/>
              </a:rPr>
              <a:t>Final thoughts</a:t>
            </a:r>
          </a:p>
        </p:txBody>
      </p:sp>
      <p:sp>
        <p:nvSpPr>
          <p:cNvPr id="5" name="Slide Number Placeholder 4">
            <a:extLst>
              <a:ext uri="{FF2B5EF4-FFF2-40B4-BE49-F238E27FC236}">
                <a16:creationId xmlns:a16="http://schemas.microsoft.com/office/drawing/2014/main" id="{CE3941ED-409F-9D46-868B-F53DA25885D4}"/>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marL="0" marR="0" lvl="0" indent="0" algn="r" defTabSz="914377" rtl="0" eaLnBrk="1" fontAlgn="auto" latinLnBrk="0" hangingPunct="1">
              <a:lnSpc>
                <a:spcPct val="100000"/>
              </a:lnSpc>
              <a:spcBef>
                <a:spcPts val="0"/>
              </a:spcBef>
              <a:spcAft>
                <a:spcPts val="600"/>
              </a:spcAft>
              <a:buClrTx/>
              <a:buSzTx/>
              <a:buFontTx/>
              <a:buNone/>
              <a:tabLst/>
              <a:defRPr/>
            </a:pPr>
            <a:fld id="{FD15E2C3-2FDC-5443-A5D7-CEF7C1191BA7}" type="slidenum">
              <a:rPr kumimoji="0" lang="en-GB" sz="900" b="0" i="0" u="none" strike="noStrike" kern="1200" cap="none" spc="0" normalizeH="0" baseline="0" noProof="0" smtClean="0">
                <a:ln>
                  <a:noFill/>
                </a:ln>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600"/>
                </a:spcAft>
                <a:buClrTx/>
                <a:buSzTx/>
                <a:buFontTx/>
                <a:buNone/>
                <a:tabLst/>
                <a:defRPr/>
              </a:pPr>
              <a:t>33</a:t>
            </a:fld>
            <a:endParaRPr kumimoji="0" lang="en-GB" sz="900" b="0" i="0" u="none" strike="noStrike" kern="1200" cap="none" spc="0" normalizeH="0" baseline="0" noProof="0" dirty="0">
              <a:ln>
                <a:noFill/>
              </a:ln>
              <a:effectLst/>
              <a:uLnTx/>
              <a:uFillTx/>
              <a:latin typeface="Arial" panose="020B0604020202020204"/>
              <a:ea typeface="+mn-ea"/>
              <a:cs typeface="+mn-cs"/>
            </a:endParaRPr>
          </a:p>
        </p:txBody>
      </p:sp>
      <p:pic>
        <p:nvPicPr>
          <p:cNvPr id="3" name="Graphic 53">
            <a:extLst>
              <a:ext uri="{FF2B5EF4-FFF2-40B4-BE49-F238E27FC236}">
                <a16:creationId xmlns:a16="http://schemas.microsoft.com/office/drawing/2014/main" id="{4CEE3186-8797-AE75-855F-6B0AF4EDA6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5975" y="6298168"/>
            <a:ext cx="1752600" cy="255270"/>
          </a:xfrm>
          <a:prstGeom prst="rect">
            <a:avLst/>
          </a:prstGeom>
        </p:spPr>
      </p:pic>
      <p:sp>
        <p:nvSpPr>
          <p:cNvPr id="4" name="TextBox 3">
            <a:extLst>
              <a:ext uri="{FF2B5EF4-FFF2-40B4-BE49-F238E27FC236}">
                <a16:creationId xmlns:a16="http://schemas.microsoft.com/office/drawing/2014/main" id="{D52A751B-879B-B0A3-734F-843FF4830202}"/>
              </a:ext>
            </a:extLst>
          </p:cNvPr>
          <p:cNvSpPr txBox="1"/>
          <p:nvPr/>
        </p:nvSpPr>
        <p:spPr>
          <a:xfrm>
            <a:off x="385807" y="889507"/>
            <a:ext cx="11645231" cy="335156"/>
          </a:xfrm>
          <a:prstGeom prst="rect">
            <a:avLst/>
          </a:prstGeom>
          <a:noFill/>
        </p:spPr>
        <p:txBody>
          <a:bodyPr wrap="square">
            <a:spAutoFit/>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1A3C"/>
                </a:solidFill>
                <a:effectLst/>
                <a:uLnTx/>
                <a:uFillTx/>
                <a:latin typeface="Arial" panose="020B0604020202020204"/>
                <a:ea typeface="+mn-ea"/>
                <a:cs typeface="+mn-cs"/>
              </a:rPr>
              <a:t>This report provides a comprehensive framework for how leaders on the front line of public services can collectively </a:t>
            </a:r>
            <a:r>
              <a:rPr kumimoji="0" lang="en-US" sz="1200" b="0" i="0" u="none" strike="noStrike" kern="1200" cap="none" spc="0" normalizeH="0" baseline="0" noProof="0" dirty="0" err="1">
                <a:ln>
                  <a:noFill/>
                </a:ln>
                <a:solidFill>
                  <a:srgbClr val="121A3C"/>
                </a:solidFill>
                <a:effectLst/>
                <a:uLnTx/>
                <a:uFillTx/>
                <a:latin typeface="Arial" panose="020B0604020202020204"/>
                <a:ea typeface="+mn-ea"/>
                <a:cs typeface="+mn-cs"/>
              </a:rPr>
              <a:t>realise</a:t>
            </a:r>
            <a:r>
              <a:rPr kumimoji="0" lang="en-US" sz="1200" b="0" i="0" u="none" strike="noStrike" kern="1200" cap="none" spc="0" normalizeH="0" baseline="0" noProof="0" dirty="0">
                <a:ln>
                  <a:noFill/>
                </a:ln>
                <a:solidFill>
                  <a:srgbClr val="121A3C"/>
                </a:solidFill>
                <a:effectLst/>
                <a:uLnTx/>
                <a:uFillTx/>
                <a:latin typeface="Arial" panose="020B0604020202020204"/>
                <a:ea typeface="+mn-ea"/>
                <a:cs typeface="+mn-cs"/>
              </a:rPr>
              <a:t> the benefits of health devolution.</a:t>
            </a:r>
            <a:r>
              <a:rPr kumimoji="0" lang="en-GB" sz="1200" b="0" i="0" u="none" strike="noStrike" kern="1200" cap="none" spc="0" normalizeH="0" baseline="0" noProof="0" dirty="0">
                <a:ln>
                  <a:noFill/>
                </a:ln>
                <a:solidFill>
                  <a:srgbClr val="121A3C"/>
                </a:solidFill>
                <a:effectLst/>
                <a:uLnTx/>
                <a:uFillTx/>
                <a:latin typeface="Arial" panose="020B0604020202020204"/>
                <a:ea typeface="+mn-ea"/>
                <a:cs typeface="+mn-cs"/>
              </a:rPr>
              <a:t> </a:t>
            </a:r>
            <a:endParaRPr kumimoji="0" lang="en-GB" sz="1200" b="0" i="1" u="none" strike="noStrike" kern="1200" cap="none" spc="0" normalizeH="0" baseline="0" noProof="0" dirty="0">
              <a:ln>
                <a:noFill/>
              </a:ln>
              <a:solidFill>
                <a:srgbClr val="121A3C"/>
              </a:solidFill>
              <a:effectLst/>
              <a:uLnTx/>
              <a:uFillTx/>
              <a:latin typeface="Arial" panose="020B0604020202020204"/>
              <a:ea typeface="+mn-ea"/>
              <a:cs typeface="+mn-cs"/>
            </a:endParaRPr>
          </a:p>
        </p:txBody>
      </p:sp>
      <p:sp>
        <p:nvSpPr>
          <p:cNvPr id="82" name="Arrow: Left-Right 81">
            <a:extLst>
              <a:ext uri="{FF2B5EF4-FFF2-40B4-BE49-F238E27FC236}">
                <a16:creationId xmlns:a16="http://schemas.microsoft.com/office/drawing/2014/main" id="{9371413A-0D10-0A5E-EC6A-782A6872BA7B}"/>
              </a:ext>
            </a:extLst>
          </p:cNvPr>
          <p:cNvSpPr/>
          <p:nvPr/>
        </p:nvSpPr>
        <p:spPr>
          <a:xfrm>
            <a:off x="354985" y="5215477"/>
            <a:ext cx="11233150" cy="346770"/>
          </a:xfrm>
          <a:prstGeom prst="leftRightArrow">
            <a:avLst/>
          </a:prstGeom>
          <a:solidFill>
            <a:schemeClr val="accent5"/>
          </a:solidFill>
          <a:ln w="9525"/>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TextBox 11">
            <a:extLst>
              <a:ext uri="{FF2B5EF4-FFF2-40B4-BE49-F238E27FC236}">
                <a16:creationId xmlns:a16="http://schemas.microsoft.com/office/drawing/2014/main" id="{04ABB5F8-A9EE-D96B-9852-982BFC1CD5BE}"/>
              </a:ext>
            </a:extLst>
          </p:cNvPr>
          <p:cNvSpPr txBox="1"/>
          <p:nvPr/>
        </p:nvSpPr>
        <p:spPr>
          <a:xfrm>
            <a:off x="1112668" y="5660162"/>
            <a:ext cx="11079332" cy="307777"/>
          </a:xfrm>
          <a:prstGeom prst="rect">
            <a:avLst/>
          </a:prstGeom>
          <a:noFill/>
        </p:spPr>
        <p:txBody>
          <a:bodyPr wrap="square">
            <a:spAutoFit/>
          </a:bodyPr>
          <a:lstStyle/>
          <a:p>
            <a:r>
              <a:rPr lang="en-GB" sz="1400" b="1" dirty="0"/>
              <a:t>Download the report at </a:t>
            </a:r>
            <a:r>
              <a:rPr lang="en-GB" sz="1400" b="1" dirty="0">
                <a:hlinkClick r:id="rId5">
                  <a:extLst>
                    <a:ext uri="{A12FA001-AC4F-418D-AE19-62706E023703}">
                      <ahyp:hlinkClr xmlns:ahyp="http://schemas.microsoft.com/office/drawing/2018/hyperlinkcolor" val="tx"/>
                    </a:ext>
                  </a:extLst>
                </a:hlinkClick>
              </a:rPr>
              <a:t>www.nhsconfed.org/publications/prevention-population-prosperity-devolution</a:t>
            </a:r>
            <a:endParaRPr lang="en-GB" sz="1400" b="1" dirty="0"/>
          </a:p>
        </p:txBody>
      </p:sp>
      <p:sp>
        <p:nvSpPr>
          <p:cNvPr id="6" name="Footer Placeholder 4">
            <a:extLst>
              <a:ext uri="{FF2B5EF4-FFF2-40B4-BE49-F238E27FC236}">
                <a16:creationId xmlns:a16="http://schemas.microsoft.com/office/drawing/2014/main" id="{535418B8-E9B9-878B-7EE3-4C26E59C39E2}"/>
              </a:ext>
            </a:extLst>
          </p:cNvPr>
          <p:cNvSpPr txBox="1">
            <a:spLocks/>
          </p:cNvSpPr>
          <p:nvPr/>
        </p:nvSpPr>
        <p:spPr>
          <a:xfrm>
            <a:off x="468000" y="6365876"/>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grpSp>
        <p:nvGrpSpPr>
          <p:cNvPr id="19" name="Group 18">
            <a:extLst>
              <a:ext uri="{FF2B5EF4-FFF2-40B4-BE49-F238E27FC236}">
                <a16:creationId xmlns:a16="http://schemas.microsoft.com/office/drawing/2014/main" id="{99465B36-1691-F59E-4BA8-B9A71C45FAAC}"/>
              </a:ext>
            </a:extLst>
          </p:cNvPr>
          <p:cNvGrpSpPr/>
          <p:nvPr/>
        </p:nvGrpSpPr>
        <p:grpSpPr>
          <a:xfrm>
            <a:off x="243474" y="1328882"/>
            <a:ext cx="11436886" cy="3840239"/>
            <a:chOff x="243474" y="1328882"/>
            <a:chExt cx="11436886" cy="3840239"/>
          </a:xfrm>
        </p:grpSpPr>
        <p:grpSp>
          <p:nvGrpSpPr>
            <p:cNvPr id="11" name="Group 10">
              <a:extLst>
                <a:ext uri="{FF2B5EF4-FFF2-40B4-BE49-F238E27FC236}">
                  <a16:creationId xmlns:a16="http://schemas.microsoft.com/office/drawing/2014/main" id="{09E81D6A-0629-FBA7-2DEE-6460C2D120B7}"/>
                </a:ext>
              </a:extLst>
            </p:cNvPr>
            <p:cNvGrpSpPr/>
            <p:nvPr/>
          </p:nvGrpSpPr>
          <p:grpSpPr>
            <a:xfrm>
              <a:off x="4844210" y="1341233"/>
              <a:ext cx="2203200" cy="3798926"/>
              <a:chOff x="4523972" y="1298278"/>
              <a:chExt cx="1931586" cy="3798926"/>
            </a:xfrm>
          </p:grpSpPr>
          <p:sp>
            <p:nvSpPr>
              <p:cNvPr id="79" name="Freeform: Shape 78">
                <a:extLst>
                  <a:ext uri="{FF2B5EF4-FFF2-40B4-BE49-F238E27FC236}">
                    <a16:creationId xmlns:a16="http://schemas.microsoft.com/office/drawing/2014/main" id="{1692CF65-396F-6AA9-A1EE-D7ED67C798C3}"/>
                  </a:ext>
                </a:extLst>
              </p:cNvPr>
              <p:cNvSpPr/>
              <p:nvPr/>
            </p:nvSpPr>
            <p:spPr>
              <a:xfrm>
                <a:off x="4523972" y="1298278"/>
                <a:ext cx="1931586" cy="3798926"/>
              </a:xfrm>
              <a:custGeom>
                <a:avLst/>
                <a:gdLst>
                  <a:gd name="connsiteX0" fmla="*/ 0 w 1378258"/>
                  <a:gd name="connsiteY0" fmla="*/ 137826 h 3941367"/>
                  <a:gd name="connsiteX1" fmla="*/ 137826 w 1378258"/>
                  <a:gd name="connsiteY1" fmla="*/ 0 h 3941367"/>
                  <a:gd name="connsiteX2" fmla="*/ 1240432 w 1378258"/>
                  <a:gd name="connsiteY2" fmla="*/ 0 h 3941367"/>
                  <a:gd name="connsiteX3" fmla="*/ 1378258 w 1378258"/>
                  <a:gd name="connsiteY3" fmla="*/ 137826 h 3941367"/>
                  <a:gd name="connsiteX4" fmla="*/ 1378258 w 1378258"/>
                  <a:gd name="connsiteY4" fmla="*/ 3803541 h 3941367"/>
                  <a:gd name="connsiteX5" fmla="*/ 1240432 w 1378258"/>
                  <a:gd name="connsiteY5" fmla="*/ 3941367 h 3941367"/>
                  <a:gd name="connsiteX6" fmla="*/ 137826 w 1378258"/>
                  <a:gd name="connsiteY6" fmla="*/ 3941367 h 3941367"/>
                  <a:gd name="connsiteX7" fmla="*/ 0 w 1378258"/>
                  <a:gd name="connsiteY7" fmla="*/ 3803541 h 3941367"/>
                  <a:gd name="connsiteX8" fmla="*/ 0 w 1378258"/>
                  <a:gd name="connsiteY8" fmla="*/ 137826 h 394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258" h="3941367">
                    <a:moveTo>
                      <a:pt x="0" y="137826"/>
                    </a:moveTo>
                    <a:cubicBezTo>
                      <a:pt x="0" y="61707"/>
                      <a:pt x="61707" y="0"/>
                      <a:pt x="137826" y="0"/>
                    </a:cubicBezTo>
                    <a:lnTo>
                      <a:pt x="1240432" y="0"/>
                    </a:lnTo>
                    <a:cubicBezTo>
                      <a:pt x="1316551" y="0"/>
                      <a:pt x="1378258" y="61707"/>
                      <a:pt x="1378258" y="137826"/>
                    </a:cubicBezTo>
                    <a:lnTo>
                      <a:pt x="1378258" y="3803541"/>
                    </a:lnTo>
                    <a:cubicBezTo>
                      <a:pt x="1378258" y="3879660"/>
                      <a:pt x="1316551" y="3941367"/>
                      <a:pt x="1240432" y="3941367"/>
                    </a:cubicBezTo>
                    <a:lnTo>
                      <a:pt x="137826" y="3941367"/>
                    </a:lnTo>
                    <a:cubicBezTo>
                      <a:pt x="61707" y="3941367"/>
                      <a:pt x="0" y="3879660"/>
                      <a:pt x="0" y="3803541"/>
                    </a:cubicBezTo>
                    <a:lnTo>
                      <a:pt x="0" y="137826"/>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008" tIns="1640554" rIns="64008" bIns="852283" numCol="1" spcCol="1270" anchor="ctr" anchorCtr="0">
                <a:noAutofit/>
              </a:bodyPr>
              <a:lstStyle/>
              <a:p>
                <a:pPr marL="72000" lvl="0" indent="0" defTabSz="400050">
                  <a:spcBef>
                    <a:spcPct val="0"/>
                  </a:spcBef>
                  <a:spcAft>
                    <a:spcPct val="35000"/>
                  </a:spcAft>
                  <a:buFont typeface="Calibri" panose="020F0502020204030204" pitchFamily="34" charset="0"/>
                  <a:buNone/>
                </a:pPr>
                <a:br>
                  <a:rPr lang="en-GB" sz="1100" b="1" kern="1200" dirty="0">
                    <a:solidFill>
                      <a:schemeClr val="tx1"/>
                    </a:solidFill>
                  </a:rPr>
                </a:br>
                <a:r>
                  <a:rPr lang="en-GB" sz="1100" b="1" kern="1200" dirty="0">
                    <a:solidFill>
                      <a:schemeClr val="tx1"/>
                    </a:solidFill>
                  </a:rPr>
                  <a:t>The future of the devolution agenda is of broad interest and health needs to be engaged</a:t>
                </a:r>
                <a:r>
                  <a:rPr lang="en-GB" sz="1100" kern="1200" dirty="0">
                    <a:solidFill>
                      <a:schemeClr val="tx1"/>
                    </a:solidFill>
                  </a:rPr>
                  <a:t>. </a:t>
                </a:r>
                <a:r>
                  <a:rPr lang="en-US" sz="1100" dirty="0">
                    <a:solidFill>
                      <a:schemeClr val="tx1"/>
                    </a:solidFill>
                  </a:rPr>
                  <a:t>F</a:t>
                </a:r>
                <a:r>
                  <a:rPr lang="en-US" sz="1100" kern="1200" dirty="0">
                    <a:solidFill>
                      <a:schemeClr val="tx1"/>
                    </a:solidFill>
                  </a:rPr>
                  <a:t>uture deals may well have an increasing focus on issues such as rurality and scrutiny. Similarly, there has been growing talk of fiscal devolution, with local areas retaining more of the local economic growth they themselves generate.</a:t>
                </a:r>
              </a:p>
            </p:txBody>
          </p:sp>
          <p:grpSp>
            <p:nvGrpSpPr>
              <p:cNvPr id="61" name="Group 60">
                <a:extLst>
                  <a:ext uri="{FF2B5EF4-FFF2-40B4-BE49-F238E27FC236}">
                    <a16:creationId xmlns:a16="http://schemas.microsoft.com/office/drawing/2014/main" id="{30CF159D-C8D8-9136-171C-3C4706DA3B1C}"/>
                  </a:ext>
                </a:extLst>
              </p:cNvPr>
              <p:cNvGrpSpPr/>
              <p:nvPr/>
            </p:nvGrpSpPr>
            <p:grpSpPr>
              <a:xfrm>
                <a:off x="4846965" y="1526419"/>
                <a:ext cx="1285199" cy="854842"/>
                <a:chOff x="4934055" y="1733453"/>
                <a:chExt cx="917037" cy="1002197"/>
              </a:xfrm>
            </p:grpSpPr>
            <p:pic>
              <p:nvPicPr>
                <p:cNvPr id="68" name="Graphic 67" descr="Cheers with solid fill">
                  <a:extLst>
                    <a:ext uri="{FF2B5EF4-FFF2-40B4-BE49-F238E27FC236}">
                      <a16:creationId xmlns:a16="http://schemas.microsoft.com/office/drawing/2014/main" id="{D527479A-0A05-4CCB-89E8-51F116ABB84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115361" y="1733453"/>
                  <a:ext cx="534764" cy="1002197"/>
                </a:xfrm>
                <a:prstGeom prst="rect">
                  <a:avLst/>
                </a:prstGeom>
              </p:spPr>
            </p:pic>
            <p:sp>
              <p:nvSpPr>
                <p:cNvPr id="69" name="Flowchart: Connector 68">
                  <a:extLst>
                    <a:ext uri="{FF2B5EF4-FFF2-40B4-BE49-F238E27FC236}">
                      <a16:creationId xmlns:a16="http://schemas.microsoft.com/office/drawing/2014/main" id="{9B1BD57B-5855-D24E-65D7-9EE24976554F}"/>
                    </a:ext>
                  </a:extLst>
                </p:cNvPr>
                <p:cNvSpPr/>
                <p:nvPr/>
              </p:nvSpPr>
              <p:spPr>
                <a:xfrm>
                  <a:off x="4934055" y="1742296"/>
                  <a:ext cx="917037" cy="97495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3" name="Group 12">
              <a:extLst>
                <a:ext uri="{FF2B5EF4-FFF2-40B4-BE49-F238E27FC236}">
                  <a16:creationId xmlns:a16="http://schemas.microsoft.com/office/drawing/2014/main" id="{03001936-1BC4-4F08-86FC-A827560C4A0F}"/>
                </a:ext>
              </a:extLst>
            </p:cNvPr>
            <p:cNvGrpSpPr/>
            <p:nvPr/>
          </p:nvGrpSpPr>
          <p:grpSpPr>
            <a:xfrm>
              <a:off x="243474" y="1356650"/>
              <a:ext cx="2203200" cy="3798926"/>
              <a:chOff x="243474" y="1264184"/>
              <a:chExt cx="2203200" cy="3798926"/>
            </a:xfrm>
          </p:grpSpPr>
          <p:sp>
            <p:nvSpPr>
              <p:cNvPr id="7" name="Freeform: Shape 77">
                <a:extLst>
                  <a:ext uri="{FF2B5EF4-FFF2-40B4-BE49-F238E27FC236}">
                    <a16:creationId xmlns:a16="http://schemas.microsoft.com/office/drawing/2014/main" id="{14B449AC-7CA0-C5A3-3B77-55FADF6AC7EB}"/>
                  </a:ext>
                </a:extLst>
              </p:cNvPr>
              <p:cNvSpPr/>
              <p:nvPr/>
            </p:nvSpPr>
            <p:spPr>
              <a:xfrm>
                <a:off x="243474" y="1264184"/>
                <a:ext cx="2203200" cy="3798926"/>
              </a:xfrm>
              <a:custGeom>
                <a:avLst/>
                <a:gdLst>
                  <a:gd name="connsiteX0" fmla="*/ 0 w 1378258"/>
                  <a:gd name="connsiteY0" fmla="*/ 137826 h 3941367"/>
                  <a:gd name="connsiteX1" fmla="*/ 137826 w 1378258"/>
                  <a:gd name="connsiteY1" fmla="*/ 0 h 3941367"/>
                  <a:gd name="connsiteX2" fmla="*/ 1240432 w 1378258"/>
                  <a:gd name="connsiteY2" fmla="*/ 0 h 3941367"/>
                  <a:gd name="connsiteX3" fmla="*/ 1378258 w 1378258"/>
                  <a:gd name="connsiteY3" fmla="*/ 137826 h 3941367"/>
                  <a:gd name="connsiteX4" fmla="*/ 1378258 w 1378258"/>
                  <a:gd name="connsiteY4" fmla="*/ 3803541 h 3941367"/>
                  <a:gd name="connsiteX5" fmla="*/ 1240432 w 1378258"/>
                  <a:gd name="connsiteY5" fmla="*/ 3941367 h 3941367"/>
                  <a:gd name="connsiteX6" fmla="*/ 137826 w 1378258"/>
                  <a:gd name="connsiteY6" fmla="*/ 3941367 h 3941367"/>
                  <a:gd name="connsiteX7" fmla="*/ 0 w 1378258"/>
                  <a:gd name="connsiteY7" fmla="*/ 3803541 h 3941367"/>
                  <a:gd name="connsiteX8" fmla="*/ 0 w 1378258"/>
                  <a:gd name="connsiteY8" fmla="*/ 137826 h 394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258" h="3941367">
                    <a:moveTo>
                      <a:pt x="0" y="137826"/>
                    </a:moveTo>
                    <a:cubicBezTo>
                      <a:pt x="0" y="61707"/>
                      <a:pt x="61707" y="0"/>
                      <a:pt x="137826" y="0"/>
                    </a:cubicBezTo>
                    <a:lnTo>
                      <a:pt x="1240432" y="0"/>
                    </a:lnTo>
                    <a:cubicBezTo>
                      <a:pt x="1316551" y="0"/>
                      <a:pt x="1378258" y="61707"/>
                      <a:pt x="1378258" y="137826"/>
                    </a:cubicBezTo>
                    <a:lnTo>
                      <a:pt x="1378258" y="3803541"/>
                    </a:lnTo>
                    <a:cubicBezTo>
                      <a:pt x="1378258" y="3879660"/>
                      <a:pt x="1316551" y="3941367"/>
                      <a:pt x="1240432" y="3941367"/>
                    </a:cubicBezTo>
                    <a:lnTo>
                      <a:pt x="137826" y="3941367"/>
                    </a:lnTo>
                    <a:cubicBezTo>
                      <a:pt x="61707" y="3941367"/>
                      <a:pt x="0" y="3879660"/>
                      <a:pt x="0" y="3803541"/>
                    </a:cubicBezTo>
                    <a:lnTo>
                      <a:pt x="0" y="137826"/>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008" tIns="1640554" rIns="64008" bIns="852283" numCol="1" spcCol="1270" anchor="ctr" anchorCtr="0">
                <a:noAutofit/>
              </a:bodyPr>
              <a:lstStyle/>
              <a:p>
                <a:pPr marL="72000" defTabSz="400050">
                  <a:spcBef>
                    <a:spcPct val="0"/>
                  </a:spcBef>
                  <a:spcAft>
                    <a:spcPct val="35000"/>
                  </a:spcAft>
                </a:pPr>
                <a:r>
                  <a:rPr lang="en-US" sz="1100" b="1" kern="1200" dirty="0">
                    <a:solidFill>
                      <a:schemeClr val="tx1"/>
                    </a:solidFill>
                  </a:rPr>
                  <a:t>The timing of this report is important</a:t>
                </a:r>
                <a:r>
                  <a:rPr lang="en-US" sz="1100" kern="1200" dirty="0">
                    <a:solidFill>
                      <a:schemeClr val="tx1"/>
                    </a:solidFill>
                  </a:rPr>
                  <a:t>. There is a narrow window open in which to simultaneously look back at how leaders have approached devolution, but also forward at what a more </a:t>
                </a:r>
                <a:r>
                  <a:rPr lang="en-US" sz="1100" kern="1200" dirty="0" err="1">
                    <a:solidFill>
                      <a:schemeClr val="tx1"/>
                    </a:solidFill>
                  </a:rPr>
                  <a:t>standardised</a:t>
                </a:r>
                <a:r>
                  <a:rPr lang="en-US" sz="1100" dirty="0">
                    <a:solidFill>
                      <a:schemeClr val="tx1"/>
                    </a:solidFill>
                  </a:rPr>
                  <a:t> </a:t>
                </a:r>
                <a:r>
                  <a:rPr lang="en-US" sz="1100" kern="1200" dirty="0">
                    <a:solidFill>
                      <a:schemeClr val="tx1"/>
                    </a:solidFill>
                  </a:rPr>
                  <a:t>approach to </a:t>
                </a:r>
                <a:r>
                  <a:rPr lang="en-US" sz="1100" kern="1200" dirty="0" err="1">
                    <a:solidFill>
                      <a:schemeClr val="tx1"/>
                    </a:solidFill>
                  </a:rPr>
                  <a:t>decentralisation</a:t>
                </a:r>
                <a:r>
                  <a:rPr lang="en-US" sz="1100" kern="1200" dirty="0">
                    <a:solidFill>
                      <a:schemeClr val="tx1"/>
                    </a:solidFill>
                  </a:rPr>
                  <a:t> might look like and entail, before the reforms make merging too complex a task.</a:t>
                </a:r>
              </a:p>
            </p:txBody>
          </p:sp>
          <p:grpSp>
            <p:nvGrpSpPr>
              <p:cNvPr id="37" name="Group 36">
                <a:extLst>
                  <a:ext uri="{FF2B5EF4-FFF2-40B4-BE49-F238E27FC236}">
                    <a16:creationId xmlns:a16="http://schemas.microsoft.com/office/drawing/2014/main" id="{488C81E0-82EC-BBC1-0E57-E83240732B80}"/>
                  </a:ext>
                </a:extLst>
              </p:cNvPr>
              <p:cNvGrpSpPr/>
              <p:nvPr/>
            </p:nvGrpSpPr>
            <p:grpSpPr>
              <a:xfrm>
                <a:off x="719339" y="1447531"/>
                <a:ext cx="1285950" cy="863670"/>
                <a:chOff x="2065306" y="1629015"/>
                <a:chExt cx="943274" cy="1040914"/>
              </a:xfrm>
            </p:grpSpPr>
            <p:pic>
              <p:nvPicPr>
                <p:cNvPr id="72" name="Graphic 71" descr="Sprouting Seed with solid fill">
                  <a:extLst>
                    <a:ext uri="{FF2B5EF4-FFF2-40B4-BE49-F238E27FC236}">
                      <a16:creationId xmlns:a16="http://schemas.microsoft.com/office/drawing/2014/main" id="{DA03535E-C32F-C124-6B31-522039C4F27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266645" y="1629015"/>
                  <a:ext cx="552184" cy="907271"/>
                </a:xfrm>
                <a:prstGeom prst="rect">
                  <a:avLst/>
                </a:prstGeom>
              </p:spPr>
            </p:pic>
            <p:sp>
              <p:nvSpPr>
                <p:cNvPr id="73" name="Flowchart: Connector 72">
                  <a:extLst>
                    <a:ext uri="{FF2B5EF4-FFF2-40B4-BE49-F238E27FC236}">
                      <a16:creationId xmlns:a16="http://schemas.microsoft.com/office/drawing/2014/main" id="{EB02469E-400F-1C31-3C09-5003A2D1FB18}"/>
                    </a:ext>
                  </a:extLst>
                </p:cNvPr>
                <p:cNvSpPr/>
                <p:nvPr/>
              </p:nvSpPr>
              <p:spPr>
                <a:xfrm>
                  <a:off x="2065306" y="1666863"/>
                  <a:ext cx="943274" cy="100306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6" name="Group 15">
              <a:extLst>
                <a:ext uri="{FF2B5EF4-FFF2-40B4-BE49-F238E27FC236}">
                  <a16:creationId xmlns:a16="http://schemas.microsoft.com/office/drawing/2014/main" id="{D7DF1AD5-DE10-00EC-D39F-DC8CC56FC149}"/>
                </a:ext>
              </a:extLst>
            </p:cNvPr>
            <p:cNvGrpSpPr/>
            <p:nvPr/>
          </p:nvGrpSpPr>
          <p:grpSpPr>
            <a:xfrm>
              <a:off x="7116923" y="1334974"/>
              <a:ext cx="2203200" cy="3798926"/>
              <a:chOff x="7116923" y="1334974"/>
              <a:chExt cx="2203200" cy="3798926"/>
            </a:xfrm>
          </p:grpSpPr>
          <p:grpSp>
            <p:nvGrpSpPr>
              <p:cNvPr id="10" name="Group 9">
                <a:extLst>
                  <a:ext uri="{FF2B5EF4-FFF2-40B4-BE49-F238E27FC236}">
                    <a16:creationId xmlns:a16="http://schemas.microsoft.com/office/drawing/2014/main" id="{8A350AB2-CE7E-E872-B39E-3CD30D20F121}"/>
                  </a:ext>
                </a:extLst>
              </p:cNvPr>
              <p:cNvGrpSpPr/>
              <p:nvPr/>
            </p:nvGrpSpPr>
            <p:grpSpPr>
              <a:xfrm>
                <a:off x="7116923" y="1334974"/>
                <a:ext cx="2203200" cy="3798926"/>
                <a:chOff x="6622314" y="1302815"/>
                <a:chExt cx="1931586" cy="3798926"/>
              </a:xfrm>
            </p:grpSpPr>
            <p:sp>
              <p:nvSpPr>
                <p:cNvPr id="80" name="Freeform: Shape 79">
                  <a:extLst>
                    <a:ext uri="{FF2B5EF4-FFF2-40B4-BE49-F238E27FC236}">
                      <a16:creationId xmlns:a16="http://schemas.microsoft.com/office/drawing/2014/main" id="{27EF15D0-7F75-9EBF-1B91-D7E618348323}"/>
                    </a:ext>
                  </a:extLst>
                </p:cNvPr>
                <p:cNvSpPr/>
                <p:nvPr/>
              </p:nvSpPr>
              <p:spPr>
                <a:xfrm>
                  <a:off x="6622314" y="1302815"/>
                  <a:ext cx="1931586" cy="3798926"/>
                </a:xfrm>
                <a:custGeom>
                  <a:avLst/>
                  <a:gdLst>
                    <a:gd name="connsiteX0" fmla="*/ 0 w 1378258"/>
                    <a:gd name="connsiteY0" fmla="*/ 137826 h 3941367"/>
                    <a:gd name="connsiteX1" fmla="*/ 137826 w 1378258"/>
                    <a:gd name="connsiteY1" fmla="*/ 0 h 3941367"/>
                    <a:gd name="connsiteX2" fmla="*/ 1240432 w 1378258"/>
                    <a:gd name="connsiteY2" fmla="*/ 0 h 3941367"/>
                    <a:gd name="connsiteX3" fmla="*/ 1378258 w 1378258"/>
                    <a:gd name="connsiteY3" fmla="*/ 137826 h 3941367"/>
                    <a:gd name="connsiteX4" fmla="*/ 1378258 w 1378258"/>
                    <a:gd name="connsiteY4" fmla="*/ 3803541 h 3941367"/>
                    <a:gd name="connsiteX5" fmla="*/ 1240432 w 1378258"/>
                    <a:gd name="connsiteY5" fmla="*/ 3941367 h 3941367"/>
                    <a:gd name="connsiteX6" fmla="*/ 137826 w 1378258"/>
                    <a:gd name="connsiteY6" fmla="*/ 3941367 h 3941367"/>
                    <a:gd name="connsiteX7" fmla="*/ 0 w 1378258"/>
                    <a:gd name="connsiteY7" fmla="*/ 3803541 h 3941367"/>
                    <a:gd name="connsiteX8" fmla="*/ 0 w 1378258"/>
                    <a:gd name="connsiteY8" fmla="*/ 137826 h 394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258" h="3941367">
                      <a:moveTo>
                        <a:pt x="0" y="137826"/>
                      </a:moveTo>
                      <a:cubicBezTo>
                        <a:pt x="0" y="61707"/>
                        <a:pt x="61707" y="0"/>
                        <a:pt x="137826" y="0"/>
                      </a:cubicBezTo>
                      <a:lnTo>
                        <a:pt x="1240432" y="0"/>
                      </a:lnTo>
                      <a:cubicBezTo>
                        <a:pt x="1316551" y="0"/>
                        <a:pt x="1378258" y="61707"/>
                        <a:pt x="1378258" y="137826"/>
                      </a:cubicBezTo>
                      <a:lnTo>
                        <a:pt x="1378258" y="3803541"/>
                      </a:lnTo>
                      <a:cubicBezTo>
                        <a:pt x="1378258" y="3879660"/>
                        <a:pt x="1316551" y="3941367"/>
                        <a:pt x="1240432" y="3941367"/>
                      </a:cubicBezTo>
                      <a:lnTo>
                        <a:pt x="137826" y="3941367"/>
                      </a:lnTo>
                      <a:cubicBezTo>
                        <a:pt x="61707" y="3941367"/>
                        <a:pt x="0" y="3879660"/>
                        <a:pt x="0" y="3803541"/>
                      </a:cubicBezTo>
                      <a:lnTo>
                        <a:pt x="0" y="137826"/>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008" tIns="1512000" rIns="64008" bIns="852283" numCol="1" spcCol="1270" anchor="b" anchorCtr="0">
                  <a:noAutofit/>
                </a:bodyPr>
                <a:lstStyle/>
                <a:p>
                  <a:pPr marL="0" lvl="0" indent="0" defTabSz="400050">
                    <a:spcBef>
                      <a:spcPct val="0"/>
                    </a:spcBef>
                    <a:spcAft>
                      <a:spcPct val="35000"/>
                    </a:spcAft>
                    <a:buFont typeface="Calibri" panose="020F0502020204030204" pitchFamily="34" charset="0"/>
                    <a:buNone/>
                  </a:pPr>
                  <a:endParaRPr lang="en-GB" sz="1100" kern="1200" dirty="0">
                    <a:solidFill>
                      <a:srgbClr val="000000"/>
                    </a:solidFill>
                  </a:endParaRPr>
                </a:p>
              </p:txBody>
            </p:sp>
            <p:grpSp>
              <p:nvGrpSpPr>
                <p:cNvPr id="62" name="Group 61">
                  <a:extLst>
                    <a:ext uri="{FF2B5EF4-FFF2-40B4-BE49-F238E27FC236}">
                      <a16:creationId xmlns:a16="http://schemas.microsoft.com/office/drawing/2014/main" id="{56974BFC-BA76-7D98-F213-927B0C21EC72}"/>
                    </a:ext>
                  </a:extLst>
                </p:cNvPr>
                <p:cNvGrpSpPr/>
                <p:nvPr/>
              </p:nvGrpSpPr>
              <p:grpSpPr>
                <a:xfrm>
                  <a:off x="6951050" y="1541099"/>
                  <a:ext cx="1285200" cy="831601"/>
                  <a:chOff x="6317215" y="1728366"/>
                  <a:chExt cx="917038" cy="974951"/>
                </a:xfrm>
              </p:grpSpPr>
              <p:pic>
                <p:nvPicPr>
                  <p:cNvPr id="66" name="Graphic 65" descr="Lightbulb and pencil with solid fill">
                    <a:extLst>
                      <a:ext uri="{FF2B5EF4-FFF2-40B4-BE49-F238E27FC236}">
                        <a16:creationId xmlns:a16="http://schemas.microsoft.com/office/drawing/2014/main" id="{C66C1511-3B42-B80A-08C2-5F5D724E8FC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590484" y="1754992"/>
                    <a:ext cx="506016" cy="948325"/>
                  </a:xfrm>
                  <a:prstGeom prst="rect">
                    <a:avLst/>
                  </a:prstGeom>
                </p:spPr>
              </p:pic>
              <p:sp>
                <p:nvSpPr>
                  <p:cNvPr id="67" name="Flowchart: Connector 66">
                    <a:extLst>
                      <a:ext uri="{FF2B5EF4-FFF2-40B4-BE49-F238E27FC236}">
                        <a16:creationId xmlns:a16="http://schemas.microsoft.com/office/drawing/2014/main" id="{90AF3F2D-E72E-0AEB-79AF-624D5C202311}"/>
                      </a:ext>
                    </a:extLst>
                  </p:cNvPr>
                  <p:cNvSpPr/>
                  <p:nvPr/>
                </p:nvSpPr>
                <p:spPr>
                  <a:xfrm>
                    <a:off x="6317215" y="1728366"/>
                    <a:ext cx="917038" cy="97495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8" name="TextBox 27">
                <a:extLst>
                  <a:ext uri="{FF2B5EF4-FFF2-40B4-BE49-F238E27FC236}">
                    <a16:creationId xmlns:a16="http://schemas.microsoft.com/office/drawing/2014/main" id="{44922C31-2F2C-5DB8-699B-C071754F3EE5}"/>
                  </a:ext>
                </a:extLst>
              </p:cNvPr>
              <p:cNvSpPr txBox="1"/>
              <p:nvPr/>
            </p:nvSpPr>
            <p:spPr>
              <a:xfrm>
                <a:off x="7116924" y="2665961"/>
                <a:ext cx="2203199" cy="2108269"/>
              </a:xfrm>
              <a:prstGeom prst="rect">
                <a:avLst/>
              </a:prstGeom>
              <a:noFill/>
            </p:spPr>
            <p:txBody>
              <a:bodyPr wrap="square" rtlCol="0">
                <a:spAutoFit/>
              </a:bodyPr>
              <a:lstStyle/>
              <a:p>
                <a:r>
                  <a:rPr lang="en-US" sz="1100" b="1" kern="1200" dirty="0"/>
                  <a:t>We lag behind the vast majority of OECD countries when it comes to </a:t>
                </a:r>
                <a:r>
                  <a:rPr lang="en-US" sz="1100" b="1" kern="1200" dirty="0" err="1"/>
                  <a:t>decentralisation</a:t>
                </a:r>
                <a:r>
                  <a:rPr lang="en-US" sz="1100" b="1" kern="1200" dirty="0"/>
                  <a:t> </a:t>
                </a:r>
                <a:r>
                  <a:rPr lang="en-US" sz="1100" kern="1200" dirty="0"/>
                  <a:t>more broadly, but also in regard to</a:t>
                </a:r>
                <a:r>
                  <a:rPr lang="en-US" sz="1100" dirty="0"/>
                  <a:t> </a:t>
                </a:r>
                <a:r>
                  <a:rPr lang="en-US" sz="1100" kern="1200" dirty="0"/>
                  <a:t>the functioning of our healthcare system. We can and should learn from these and other approaches being taken, including other city </a:t>
                </a:r>
                <a:r>
                  <a:rPr lang="en-US" sz="1100" dirty="0"/>
                  <a:t>r</a:t>
                </a:r>
                <a:r>
                  <a:rPr lang="en-US" sz="1100" kern="1200" dirty="0"/>
                  <a:t>egion </a:t>
                </a:r>
                <a:r>
                  <a:rPr lang="en-US" sz="1100" dirty="0"/>
                  <a:t>m</a:t>
                </a:r>
                <a:r>
                  <a:rPr lang="en-US" sz="1100" kern="1200" dirty="0"/>
                  <a:t>ayors. </a:t>
                </a:r>
                <a:endParaRPr lang="en-GB" sz="1100" kern="1200" dirty="0"/>
              </a:p>
              <a:p>
                <a:endParaRPr lang="en-GB" sz="1000" dirty="0"/>
              </a:p>
            </p:txBody>
          </p:sp>
        </p:grpSp>
        <p:grpSp>
          <p:nvGrpSpPr>
            <p:cNvPr id="18" name="Group 17">
              <a:extLst>
                <a:ext uri="{FF2B5EF4-FFF2-40B4-BE49-F238E27FC236}">
                  <a16:creationId xmlns:a16="http://schemas.microsoft.com/office/drawing/2014/main" id="{4588D194-D4FF-D837-A773-569BCDC4CC03}"/>
                </a:ext>
              </a:extLst>
            </p:cNvPr>
            <p:cNvGrpSpPr/>
            <p:nvPr/>
          </p:nvGrpSpPr>
          <p:grpSpPr>
            <a:xfrm>
              <a:off x="9444946" y="1328882"/>
              <a:ext cx="2235414" cy="3798926"/>
              <a:chOff x="9444946" y="1328882"/>
              <a:chExt cx="2235414" cy="3798926"/>
            </a:xfrm>
          </p:grpSpPr>
          <p:sp>
            <p:nvSpPr>
              <p:cNvPr id="81" name="Freeform: Shape 80">
                <a:extLst>
                  <a:ext uri="{FF2B5EF4-FFF2-40B4-BE49-F238E27FC236}">
                    <a16:creationId xmlns:a16="http://schemas.microsoft.com/office/drawing/2014/main" id="{947B4626-8E80-894B-0DBA-68DDE2C30284}"/>
                  </a:ext>
                </a:extLst>
              </p:cNvPr>
              <p:cNvSpPr/>
              <p:nvPr/>
            </p:nvSpPr>
            <p:spPr>
              <a:xfrm>
                <a:off x="9444946" y="1328882"/>
                <a:ext cx="2203200" cy="3798926"/>
              </a:xfrm>
              <a:custGeom>
                <a:avLst/>
                <a:gdLst>
                  <a:gd name="connsiteX0" fmla="*/ 0 w 1378258"/>
                  <a:gd name="connsiteY0" fmla="*/ 137826 h 3941367"/>
                  <a:gd name="connsiteX1" fmla="*/ 137826 w 1378258"/>
                  <a:gd name="connsiteY1" fmla="*/ 0 h 3941367"/>
                  <a:gd name="connsiteX2" fmla="*/ 1240432 w 1378258"/>
                  <a:gd name="connsiteY2" fmla="*/ 0 h 3941367"/>
                  <a:gd name="connsiteX3" fmla="*/ 1378258 w 1378258"/>
                  <a:gd name="connsiteY3" fmla="*/ 137826 h 3941367"/>
                  <a:gd name="connsiteX4" fmla="*/ 1378258 w 1378258"/>
                  <a:gd name="connsiteY4" fmla="*/ 3803541 h 3941367"/>
                  <a:gd name="connsiteX5" fmla="*/ 1240432 w 1378258"/>
                  <a:gd name="connsiteY5" fmla="*/ 3941367 h 3941367"/>
                  <a:gd name="connsiteX6" fmla="*/ 137826 w 1378258"/>
                  <a:gd name="connsiteY6" fmla="*/ 3941367 h 3941367"/>
                  <a:gd name="connsiteX7" fmla="*/ 0 w 1378258"/>
                  <a:gd name="connsiteY7" fmla="*/ 3803541 h 3941367"/>
                  <a:gd name="connsiteX8" fmla="*/ 0 w 1378258"/>
                  <a:gd name="connsiteY8" fmla="*/ 137826 h 394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258" h="3941367">
                    <a:moveTo>
                      <a:pt x="0" y="137826"/>
                    </a:moveTo>
                    <a:cubicBezTo>
                      <a:pt x="0" y="61707"/>
                      <a:pt x="61707" y="0"/>
                      <a:pt x="137826" y="0"/>
                    </a:cubicBezTo>
                    <a:lnTo>
                      <a:pt x="1240432" y="0"/>
                    </a:lnTo>
                    <a:cubicBezTo>
                      <a:pt x="1316551" y="0"/>
                      <a:pt x="1378258" y="61707"/>
                      <a:pt x="1378258" y="137826"/>
                    </a:cubicBezTo>
                    <a:lnTo>
                      <a:pt x="1378258" y="3803541"/>
                    </a:lnTo>
                    <a:cubicBezTo>
                      <a:pt x="1378258" y="3879660"/>
                      <a:pt x="1316551" y="3941367"/>
                      <a:pt x="1240432" y="3941367"/>
                    </a:cubicBezTo>
                    <a:lnTo>
                      <a:pt x="137826" y="3941367"/>
                    </a:lnTo>
                    <a:cubicBezTo>
                      <a:pt x="61707" y="3941367"/>
                      <a:pt x="0" y="3879660"/>
                      <a:pt x="0" y="3803541"/>
                    </a:cubicBezTo>
                    <a:lnTo>
                      <a:pt x="0" y="137826"/>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008" tIns="1640554" rIns="64008" bIns="852283" numCol="1" spcCol="1270" anchor="b" anchorCtr="0">
                <a:noAutofit/>
              </a:bodyPr>
              <a:lstStyle/>
              <a:p>
                <a:pPr marL="0" lvl="0" indent="0" defTabSz="400050">
                  <a:spcBef>
                    <a:spcPct val="0"/>
                  </a:spcBef>
                  <a:spcAft>
                    <a:spcPct val="35000"/>
                  </a:spcAft>
                  <a:buFont typeface="Calibri" panose="020F0502020204030204" pitchFamily="34" charset="0"/>
                  <a:buNone/>
                </a:pPr>
                <a:endParaRPr lang="en-GB" sz="1100" kern="1200" dirty="0">
                  <a:solidFill>
                    <a:schemeClr val="tx1"/>
                  </a:solidFill>
                </a:endParaRPr>
              </a:p>
            </p:txBody>
          </p:sp>
          <p:sp>
            <p:nvSpPr>
              <p:cNvPr id="29" name="TextBox 28">
                <a:extLst>
                  <a:ext uri="{FF2B5EF4-FFF2-40B4-BE49-F238E27FC236}">
                    <a16:creationId xmlns:a16="http://schemas.microsoft.com/office/drawing/2014/main" id="{693E3DA7-6F32-3C74-23B8-006EA6B685BC}"/>
                  </a:ext>
                </a:extLst>
              </p:cNvPr>
              <p:cNvSpPr txBox="1"/>
              <p:nvPr/>
            </p:nvSpPr>
            <p:spPr>
              <a:xfrm>
                <a:off x="9477161" y="2665961"/>
                <a:ext cx="2203199" cy="1998239"/>
              </a:xfrm>
              <a:prstGeom prst="rect">
                <a:avLst/>
              </a:prstGeom>
              <a:noFill/>
            </p:spPr>
            <p:txBody>
              <a:bodyPr wrap="square" rtlCol="0">
                <a:spAutoFit/>
              </a:bodyPr>
              <a:lstStyle/>
              <a:p>
                <a:pPr marL="0" lvl="0" indent="0" defTabSz="400050">
                  <a:spcBef>
                    <a:spcPct val="0"/>
                  </a:spcBef>
                  <a:spcAft>
                    <a:spcPct val="35000"/>
                  </a:spcAft>
                  <a:buFont typeface="Calibri" panose="020F0502020204030204" pitchFamily="34" charset="0"/>
                  <a:buNone/>
                </a:pPr>
                <a:r>
                  <a:rPr lang="en-US" sz="1100" b="1" kern="1200" dirty="0">
                    <a:solidFill>
                      <a:schemeClr val="tx1"/>
                    </a:solidFill>
                  </a:rPr>
                  <a:t>Oversight of progress will be important</a:t>
                </a:r>
                <a:r>
                  <a:rPr lang="en-US" sz="1100" kern="1200" dirty="0">
                    <a:solidFill>
                      <a:schemeClr val="tx1"/>
                    </a:solidFill>
                  </a:rPr>
                  <a:t>. The </a:t>
                </a:r>
                <a:r>
                  <a:rPr lang="en-US" sz="1100" dirty="0">
                    <a:solidFill>
                      <a:schemeClr val="tx1"/>
                    </a:solidFill>
                  </a:rPr>
                  <a:t>DHSC</a:t>
                </a:r>
                <a:r>
                  <a:rPr lang="en-US" sz="1100" kern="1200" dirty="0">
                    <a:solidFill>
                      <a:schemeClr val="tx1"/>
                    </a:solidFill>
                  </a:rPr>
                  <a:t>, NHS England, LGA and the </a:t>
                </a:r>
                <a:r>
                  <a:rPr lang="en-US" sz="1100" kern="1200">
                    <a:solidFill>
                      <a:schemeClr val="tx1"/>
                    </a:solidFill>
                  </a:rPr>
                  <a:t>NHS Confederation’s </a:t>
                </a:r>
                <a:r>
                  <a:rPr lang="en-US" sz="1100" kern="1200" dirty="0">
                    <a:solidFill>
                      <a:schemeClr val="tx1"/>
                    </a:solidFill>
                  </a:rPr>
                  <a:t>ICS Network have developed a national ICP Forum which they will run jointly. We believe health and devolution should feature strongly in this forum’s priority work and focus.</a:t>
                </a:r>
                <a:endParaRPr lang="en-GB" sz="1100" kern="1200" dirty="0">
                  <a:solidFill>
                    <a:schemeClr val="tx1"/>
                  </a:solidFill>
                </a:endParaRPr>
              </a:p>
              <a:p>
                <a:endParaRPr lang="en-GB" sz="1000" dirty="0"/>
              </a:p>
            </p:txBody>
          </p:sp>
        </p:grpSp>
        <p:grpSp>
          <p:nvGrpSpPr>
            <p:cNvPr id="15" name="Group 14">
              <a:extLst>
                <a:ext uri="{FF2B5EF4-FFF2-40B4-BE49-F238E27FC236}">
                  <a16:creationId xmlns:a16="http://schemas.microsoft.com/office/drawing/2014/main" id="{28F4AD2D-F366-4658-68B5-CBF87B3E0528}"/>
                </a:ext>
              </a:extLst>
            </p:cNvPr>
            <p:cNvGrpSpPr/>
            <p:nvPr/>
          </p:nvGrpSpPr>
          <p:grpSpPr>
            <a:xfrm>
              <a:off x="2540401" y="1370195"/>
              <a:ext cx="2234295" cy="3798926"/>
              <a:chOff x="2540401" y="1370195"/>
              <a:chExt cx="2234295" cy="3798926"/>
            </a:xfrm>
          </p:grpSpPr>
          <p:sp>
            <p:nvSpPr>
              <p:cNvPr id="78" name="Freeform: Shape 77">
                <a:extLst>
                  <a:ext uri="{FF2B5EF4-FFF2-40B4-BE49-F238E27FC236}">
                    <a16:creationId xmlns:a16="http://schemas.microsoft.com/office/drawing/2014/main" id="{5CD3FD0A-0A18-FA83-0185-25A63E8018EC}"/>
                  </a:ext>
                </a:extLst>
              </p:cNvPr>
              <p:cNvSpPr/>
              <p:nvPr/>
            </p:nvSpPr>
            <p:spPr>
              <a:xfrm>
                <a:off x="2540401" y="1370195"/>
                <a:ext cx="2203552" cy="3798926"/>
              </a:xfrm>
              <a:custGeom>
                <a:avLst/>
                <a:gdLst>
                  <a:gd name="connsiteX0" fmla="*/ 0 w 1378258"/>
                  <a:gd name="connsiteY0" fmla="*/ 137826 h 3941367"/>
                  <a:gd name="connsiteX1" fmla="*/ 137826 w 1378258"/>
                  <a:gd name="connsiteY1" fmla="*/ 0 h 3941367"/>
                  <a:gd name="connsiteX2" fmla="*/ 1240432 w 1378258"/>
                  <a:gd name="connsiteY2" fmla="*/ 0 h 3941367"/>
                  <a:gd name="connsiteX3" fmla="*/ 1378258 w 1378258"/>
                  <a:gd name="connsiteY3" fmla="*/ 137826 h 3941367"/>
                  <a:gd name="connsiteX4" fmla="*/ 1378258 w 1378258"/>
                  <a:gd name="connsiteY4" fmla="*/ 3803541 h 3941367"/>
                  <a:gd name="connsiteX5" fmla="*/ 1240432 w 1378258"/>
                  <a:gd name="connsiteY5" fmla="*/ 3941367 h 3941367"/>
                  <a:gd name="connsiteX6" fmla="*/ 137826 w 1378258"/>
                  <a:gd name="connsiteY6" fmla="*/ 3941367 h 3941367"/>
                  <a:gd name="connsiteX7" fmla="*/ 0 w 1378258"/>
                  <a:gd name="connsiteY7" fmla="*/ 3803541 h 3941367"/>
                  <a:gd name="connsiteX8" fmla="*/ 0 w 1378258"/>
                  <a:gd name="connsiteY8" fmla="*/ 137826 h 394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258" h="3941367">
                    <a:moveTo>
                      <a:pt x="0" y="137826"/>
                    </a:moveTo>
                    <a:cubicBezTo>
                      <a:pt x="0" y="61707"/>
                      <a:pt x="61707" y="0"/>
                      <a:pt x="137826" y="0"/>
                    </a:cubicBezTo>
                    <a:lnTo>
                      <a:pt x="1240432" y="0"/>
                    </a:lnTo>
                    <a:cubicBezTo>
                      <a:pt x="1316551" y="0"/>
                      <a:pt x="1378258" y="61707"/>
                      <a:pt x="1378258" y="137826"/>
                    </a:cubicBezTo>
                    <a:lnTo>
                      <a:pt x="1378258" y="3803541"/>
                    </a:lnTo>
                    <a:cubicBezTo>
                      <a:pt x="1378258" y="3879660"/>
                      <a:pt x="1316551" y="3941367"/>
                      <a:pt x="1240432" y="3941367"/>
                    </a:cubicBezTo>
                    <a:lnTo>
                      <a:pt x="137826" y="3941367"/>
                    </a:lnTo>
                    <a:cubicBezTo>
                      <a:pt x="61707" y="3941367"/>
                      <a:pt x="0" y="3879660"/>
                      <a:pt x="0" y="3803541"/>
                    </a:cubicBezTo>
                    <a:lnTo>
                      <a:pt x="0" y="137826"/>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008" tIns="1640554" rIns="64008" bIns="852283" numCol="1" spcCol="1270" anchor="ctr" anchorCtr="0">
                <a:noAutofit/>
              </a:bodyPr>
              <a:lstStyle/>
              <a:p>
                <a:pPr marL="72000" defTabSz="400050">
                  <a:spcBef>
                    <a:spcPct val="0"/>
                  </a:spcBef>
                  <a:spcAft>
                    <a:spcPct val="35000"/>
                  </a:spcAft>
                </a:pPr>
                <a:endParaRPr lang="en-US" sz="1100" kern="1200" dirty="0">
                  <a:solidFill>
                    <a:schemeClr val="tx1"/>
                  </a:solidFill>
                </a:endParaRPr>
              </a:p>
              <a:p>
                <a:pPr marL="72000" defTabSz="400050">
                  <a:spcBef>
                    <a:spcPct val="0"/>
                  </a:spcBef>
                  <a:spcAft>
                    <a:spcPct val="35000"/>
                  </a:spcAft>
                </a:pPr>
                <a:endParaRPr lang="en-US" sz="1100" dirty="0">
                  <a:solidFill>
                    <a:schemeClr val="tx1"/>
                  </a:solidFill>
                </a:endParaRPr>
              </a:p>
              <a:p>
                <a:pPr marL="72000" lvl="0" indent="0" defTabSz="400050">
                  <a:spcBef>
                    <a:spcPct val="0"/>
                  </a:spcBef>
                  <a:spcAft>
                    <a:spcPct val="35000"/>
                  </a:spcAft>
                  <a:buFont typeface="Calibri" panose="020F0502020204030204" pitchFamily="34" charset="0"/>
                  <a:buNone/>
                </a:pPr>
                <a:endParaRPr lang="en-GB" sz="1100" kern="1200" dirty="0">
                  <a:solidFill>
                    <a:schemeClr val="tx1"/>
                  </a:solidFill>
                </a:endParaRPr>
              </a:p>
            </p:txBody>
          </p:sp>
          <p:pic>
            <p:nvPicPr>
              <p:cNvPr id="70" name="Graphic 69" descr="Eye with solid fill">
                <a:extLst>
                  <a:ext uri="{FF2B5EF4-FFF2-40B4-BE49-F238E27FC236}">
                    <a16:creationId xmlns:a16="http://schemas.microsoft.com/office/drawing/2014/main" id="{5E51AFDF-D04D-EAC2-3754-E72CD51EDBA4}"/>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3099125" y="1469227"/>
                <a:ext cx="1050221" cy="1050221"/>
              </a:xfrm>
              <a:prstGeom prst="rect">
                <a:avLst/>
              </a:prstGeom>
            </p:spPr>
          </p:pic>
          <p:sp>
            <p:nvSpPr>
              <p:cNvPr id="71" name="Flowchart: Connector 70">
                <a:extLst>
                  <a:ext uri="{FF2B5EF4-FFF2-40B4-BE49-F238E27FC236}">
                    <a16:creationId xmlns:a16="http://schemas.microsoft.com/office/drawing/2014/main" id="{0F847F89-C747-B2A1-70AB-19DB43F7BC9F}"/>
                  </a:ext>
                </a:extLst>
              </p:cNvPr>
              <p:cNvSpPr/>
              <p:nvPr/>
            </p:nvSpPr>
            <p:spPr>
              <a:xfrm>
                <a:off x="2956080" y="1572816"/>
                <a:ext cx="1285200" cy="83159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D15575C9-4866-5C68-C1FA-33827CE2EEE0}"/>
                  </a:ext>
                </a:extLst>
              </p:cNvPr>
              <p:cNvSpPr txBox="1"/>
              <p:nvPr/>
            </p:nvSpPr>
            <p:spPr>
              <a:xfrm>
                <a:off x="2561567" y="2673193"/>
                <a:ext cx="2213129" cy="2462213"/>
              </a:xfrm>
              <a:prstGeom prst="rect">
                <a:avLst/>
              </a:prstGeom>
              <a:noFill/>
            </p:spPr>
            <p:txBody>
              <a:bodyPr wrap="square" rtlCol="0">
                <a:spAutoFit/>
              </a:bodyPr>
              <a:lstStyle/>
              <a:p>
                <a:r>
                  <a:rPr lang="en-US" sz="1100" b="1" kern="1200" dirty="0">
                    <a:solidFill>
                      <a:schemeClr val="tx1"/>
                    </a:solidFill>
                  </a:rPr>
                  <a:t>Delivering on this report will involve stretching what can be done </a:t>
                </a:r>
                <a:r>
                  <a:rPr lang="en-US" sz="1100" kern="1200" dirty="0">
                    <a:solidFill>
                      <a:schemeClr val="tx1"/>
                    </a:solidFill>
                  </a:rPr>
                  <a:t>within existing frameworks, duties and powers; increasing local capacity and capability; focusing on community empowerment; understanding and using soft power and system working; and consistently engaging and co-developing a future of shared thinking, shared projects and shared positions</a:t>
                </a:r>
                <a:r>
                  <a:rPr lang="en-GB" sz="1100" kern="1200" dirty="0">
                    <a:solidFill>
                      <a:schemeClr val="tx1"/>
                    </a:solidFill>
                  </a:rPr>
                  <a:t>.</a:t>
                </a:r>
              </a:p>
              <a:p>
                <a:endParaRPr lang="en-GB" sz="1100" dirty="0"/>
              </a:p>
            </p:txBody>
          </p:sp>
        </p:grpSp>
      </p:grpSp>
      <p:grpSp>
        <p:nvGrpSpPr>
          <p:cNvPr id="63" name="Group 62">
            <a:extLst>
              <a:ext uri="{FF2B5EF4-FFF2-40B4-BE49-F238E27FC236}">
                <a16:creationId xmlns:a16="http://schemas.microsoft.com/office/drawing/2014/main" id="{E2373E53-018A-5E32-19F6-E061FEE80BA2}"/>
              </a:ext>
            </a:extLst>
          </p:cNvPr>
          <p:cNvGrpSpPr/>
          <p:nvPr/>
        </p:nvGrpSpPr>
        <p:grpSpPr>
          <a:xfrm>
            <a:off x="9873563" y="1551983"/>
            <a:ext cx="1285199" cy="914400"/>
            <a:chOff x="8043053" y="1690049"/>
            <a:chExt cx="991207" cy="1157205"/>
          </a:xfrm>
        </p:grpSpPr>
        <p:pic>
          <p:nvPicPr>
            <p:cNvPr id="64" name="Graphic 63" descr="Business Growth with solid fill">
              <a:extLst>
                <a:ext uri="{FF2B5EF4-FFF2-40B4-BE49-F238E27FC236}">
                  <a16:creationId xmlns:a16="http://schemas.microsoft.com/office/drawing/2014/main" id="{79A5D9AE-14DE-D649-33A7-E0ABC5F1AC5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282337" y="1690049"/>
              <a:ext cx="705229" cy="1157205"/>
            </a:xfrm>
            <a:prstGeom prst="rect">
              <a:avLst/>
            </a:prstGeom>
          </p:spPr>
        </p:pic>
        <p:sp>
          <p:nvSpPr>
            <p:cNvPr id="65" name="Flowchart: Connector 64">
              <a:extLst>
                <a:ext uri="{FF2B5EF4-FFF2-40B4-BE49-F238E27FC236}">
                  <a16:creationId xmlns:a16="http://schemas.microsoft.com/office/drawing/2014/main" id="{2AA035B3-2120-AE8C-A27B-F6937DC8CBCD}"/>
                </a:ext>
              </a:extLst>
            </p:cNvPr>
            <p:cNvSpPr/>
            <p:nvPr/>
          </p:nvSpPr>
          <p:spPr>
            <a:xfrm>
              <a:off x="8043053" y="1706187"/>
              <a:ext cx="991207" cy="1052417"/>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p>
          </p:txBody>
        </p:sp>
      </p:grpSp>
      <p:grpSp>
        <p:nvGrpSpPr>
          <p:cNvPr id="22" name="Group 21">
            <a:extLst>
              <a:ext uri="{FF2B5EF4-FFF2-40B4-BE49-F238E27FC236}">
                <a16:creationId xmlns:a16="http://schemas.microsoft.com/office/drawing/2014/main" id="{3E5F98F0-AF27-7D96-8157-93FC3C9F8057}"/>
              </a:ext>
            </a:extLst>
          </p:cNvPr>
          <p:cNvGrpSpPr/>
          <p:nvPr/>
        </p:nvGrpSpPr>
        <p:grpSpPr>
          <a:xfrm>
            <a:off x="10867162" y="160739"/>
            <a:ext cx="1096688" cy="549357"/>
            <a:chOff x="10867162" y="160739"/>
            <a:chExt cx="1096688" cy="549357"/>
          </a:xfrm>
        </p:grpSpPr>
        <p:pic>
          <p:nvPicPr>
            <p:cNvPr id="23" name="Graphic 22" descr="Home with solid fill">
              <a:hlinkClick r:id="rId16" action="ppaction://hlinksldjump"/>
              <a:extLst>
                <a:ext uri="{FF2B5EF4-FFF2-40B4-BE49-F238E27FC236}">
                  <a16:creationId xmlns:a16="http://schemas.microsoft.com/office/drawing/2014/main" id="{2AD5DB33-7766-9F0C-B150-D87439CB799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867162" y="160739"/>
              <a:ext cx="482400" cy="482400"/>
            </a:xfrm>
            <a:prstGeom prst="rect">
              <a:avLst/>
            </a:prstGeom>
          </p:spPr>
        </p:pic>
        <p:pic>
          <p:nvPicPr>
            <p:cNvPr id="24" name="Graphic 23" descr="Caret Right with solid fill">
              <a:hlinkClick r:id="" action="ppaction://hlinkshowjump?jump=nextslide"/>
              <a:extLst>
                <a:ext uri="{FF2B5EF4-FFF2-40B4-BE49-F238E27FC236}">
                  <a16:creationId xmlns:a16="http://schemas.microsoft.com/office/drawing/2014/main" id="{86A4354F-381D-858A-F6FD-B847B7F38BD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359836" y="227695"/>
              <a:ext cx="482401" cy="482401"/>
            </a:xfrm>
            <a:prstGeom prst="rect">
              <a:avLst/>
            </a:prstGeom>
          </p:spPr>
        </p:pic>
        <p:pic>
          <p:nvPicPr>
            <p:cNvPr id="25" name="Graphic 24" descr="Caret Right with solid fill">
              <a:extLst>
                <a:ext uri="{FF2B5EF4-FFF2-40B4-BE49-F238E27FC236}">
                  <a16:creationId xmlns:a16="http://schemas.microsoft.com/office/drawing/2014/main" id="{7BE14CF2-ACD9-2F19-2683-3A3D995E288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481449" y="227694"/>
              <a:ext cx="482401" cy="482401"/>
            </a:xfrm>
            <a:prstGeom prst="rect">
              <a:avLst/>
            </a:prstGeom>
          </p:spPr>
        </p:pic>
      </p:grpSp>
    </p:spTree>
    <p:extLst>
      <p:ext uri="{BB962C8B-B14F-4D97-AF65-F5344CB8AC3E}">
        <p14:creationId xmlns:p14="http://schemas.microsoft.com/office/powerpoint/2010/main" val="1612501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8DB32D4-0D71-5C30-B001-4A416B3C3D59}"/>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marL="0" marR="0" lvl="0" indent="0" algn="r" defTabSz="914377" rtl="0" eaLnBrk="1" fontAlgn="auto" latinLnBrk="0" hangingPunct="1">
              <a:lnSpc>
                <a:spcPct val="100000"/>
              </a:lnSpc>
              <a:spcBef>
                <a:spcPts val="0"/>
              </a:spcBef>
              <a:spcAft>
                <a:spcPts val="600"/>
              </a:spcAft>
              <a:buClrTx/>
              <a:buSzTx/>
              <a:buFontTx/>
              <a:buNone/>
              <a:tabLst/>
              <a:defRPr/>
            </a:pPr>
            <a:fld id="{FD15E2C3-2FDC-5443-A5D7-CEF7C1191BA7}" type="slidenum">
              <a:rPr kumimoji="0" lang="en-GB"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600"/>
                </a:spcAft>
                <a:buClrTx/>
                <a:buSzTx/>
                <a:buFontTx/>
                <a:buNone/>
                <a:tabLst/>
                <a:defRPr/>
              </a:pPr>
              <a:t>34</a:t>
            </a:fld>
            <a:endPar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2">
            <a:extLst>
              <a:ext uri="{FF2B5EF4-FFF2-40B4-BE49-F238E27FC236}">
                <a16:creationId xmlns:a16="http://schemas.microsoft.com/office/drawing/2014/main" id="{179AC6F0-C8B9-19E7-F8A9-18D3D1D7C2E1}"/>
              </a:ext>
            </a:extLst>
          </p:cNvPr>
          <p:cNvSpPr txBox="1">
            <a:spLocks/>
          </p:cNvSpPr>
          <p:nvPr/>
        </p:nvSpPr>
        <p:spPr>
          <a:xfrm>
            <a:off x="479426" y="385006"/>
            <a:ext cx="6271200" cy="4219651"/>
          </a:xfrm>
          <a:prstGeom prst="rect">
            <a:avLst/>
          </a:prstGeom>
        </p:spPr>
        <p:txBody>
          <a:bodyPr vert="horz" lIns="0" tIns="0" rIns="0" bIns="0" rtlCol="0" anchor="t" anchorCtr="0"/>
          <a:lstStyle>
            <a:defPPr>
              <a:defRPr lang="en-US"/>
            </a:defPPr>
            <a:lvl1pPr marL="0" algn="l" defTabSz="914377" rtl="0" eaLnBrk="1" latinLnBrk="0" hangingPunct="1">
              <a:defRPr sz="675"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3100" i="0" u="none" strike="noStrike" kern="1200" cap="none" spc="0" normalizeH="0" baseline="0" noProof="0" dirty="0">
                <a:ln>
                  <a:noFill/>
                </a:ln>
                <a:effectLst/>
                <a:uLnTx/>
                <a:uFillTx/>
                <a:latin typeface="Arial" panose="020B0604020202020204"/>
                <a:ea typeface="+mn-ea"/>
                <a:cs typeface="+mn-cs"/>
              </a:rPr>
              <a:t>Further information</a:t>
            </a:r>
            <a:endParaRPr kumimoji="0" lang="en-GB" sz="1400" i="0" u="none" strike="noStrike" kern="1200" cap="none" spc="0" normalizeH="0" baseline="0" noProof="0" dirty="0">
              <a:ln>
                <a:noFill/>
              </a:ln>
              <a:effectLst/>
              <a:uLnTx/>
              <a:uFillTx/>
              <a:latin typeface="Arial" panose="020B0604020202020204"/>
              <a:ea typeface="+mn-ea"/>
              <a:cs typeface="+mn-cs"/>
            </a:endParaRPr>
          </a:p>
        </p:txBody>
      </p:sp>
      <p:sp>
        <p:nvSpPr>
          <p:cNvPr id="79" name="TextBox 78">
            <a:extLst>
              <a:ext uri="{FF2B5EF4-FFF2-40B4-BE49-F238E27FC236}">
                <a16:creationId xmlns:a16="http://schemas.microsoft.com/office/drawing/2014/main" id="{AC9F2C78-0551-C0F1-91E8-56F0E569B148}"/>
              </a:ext>
            </a:extLst>
          </p:cNvPr>
          <p:cNvSpPr txBox="1"/>
          <p:nvPr/>
        </p:nvSpPr>
        <p:spPr>
          <a:xfrm>
            <a:off x="380143" y="1860322"/>
            <a:ext cx="6203537" cy="2585323"/>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dirty="0">
                <a:latin typeface="Arial" panose="020B0604020202020204"/>
              </a:rPr>
              <a:t>The NHS Confederation’s</a:t>
            </a:r>
            <a:r>
              <a:rPr kumimoji="0" lang="en-GB" sz="1800" b="0" i="0" u="none" strike="noStrike" kern="1200" cap="none" spc="0" normalizeH="0" baseline="0" noProof="0" dirty="0">
                <a:ln>
                  <a:noFill/>
                </a:ln>
                <a:effectLst/>
                <a:uLnTx/>
                <a:uFillTx/>
                <a:latin typeface="Arial" panose="020B0604020202020204"/>
                <a:ea typeface="+mn-ea"/>
                <a:cs typeface="+mn-cs"/>
              </a:rPr>
              <a:t> health economic </a:t>
            </a:r>
            <a:r>
              <a:rPr lang="en-GB" dirty="0">
                <a:latin typeface="Arial" panose="020B0604020202020204"/>
              </a:rPr>
              <a:t>p</a:t>
            </a:r>
            <a:r>
              <a:rPr kumimoji="0" lang="en-GB" sz="1800" b="0" i="0" u="none" strike="noStrike" kern="1200" cap="none" spc="0" normalizeH="0" baseline="0" noProof="0" dirty="0" err="1">
                <a:ln>
                  <a:noFill/>
                </a:ln>
                <a:effectLst/>
                <a:uLnTx/>
                <a:uFillTx/>
                <a:latin typeface="Arial" panose="020B0604020202020204"/>
                <a:ea typeface="+mn-ea"/>
                <a:cs typeface="+mn-cs"/>
              </a:rPr>
              <a:t>artnerships</a:t>
            </a:r>
            <a:r>
              <a:rPr kumimoji="0" lang="en-GB" sz="1800" b="0" i="0" u="none" strike="noStrike" kern="1200" cap="none" spc="0" normalizeH="0" baseline="0" noProof="0" dirty="0">
                <a:ln>
                  <a:noFill/>
                </a:ln>
                <a:effectLst/>
                <a:uLnTx/>
                <a:uFillTx/>
                <a:latin typeface="Arial" panose="020B0604020202020204"/>
                <a:ea typeface="+mn-ea"/>
                <a:cs typeface="+mn-cs"/>
              </a:rPr>
              <a:t> work programme supports the NHS to understand its growing role in the local economy and in develop</a:t>
            </a:r>
            <a:r>
              <a:rPr lang="en-GB" dirty="0" err="1">
                <a:latin typeface="Arial" panose="020B0604020202020204"/>
              </a:rPr>
              <a:t>ing</a:t>
            </a:r>
            <a:r>
              <a:rPr kumimoji="0" lang="en-GB" sz="1800" b="0" i="0" u="none" strike="noStrike" kern="1200" cap="none" spc="0" normalizeH="0" baseline="0" noProof="0" dirty="0">
                <a:ln>
                  <a:noFill/>
                </a:ln>
                <a:effectLst/>
                <a:uLnTx/>
                <a:uFillTx/>
                <a:latin typeface="Arial" panose="020B0604020202020204"/>
                <a:ea typeface="+mn-ea"/>
                <a:cs typeface="+mn-cs"/>
              </a:rPr>
              <a:t> anchor strategies at institutional, place and system level.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Visit us </a:t>
            </a:r>
            <a:r>
              <a:rPr kumimoji="0" lang="en-GB" sz="1800" b="0" i="0" u="none" strike="noStrike" kern="1200" cap="none" spc="0" normalizeH="0" baseline="0" noProof="0" dirty="0">
                <a:ln>
                  <a:noFill/>
                </a:ln>
                <a:effectLst/>
                <a:uLnTx/>
                <a:uFillTx/>
                <a:latin typeface="Arial" panose="020B0604020202020204"/>
                <a:ea typeface="+mn-ea"/>
                <a:cs typeface="+mn-cs"/>
              </a:rPr>
              <a:t>on the NHS Confederation website and contact </a:t>
            </a:r>
            <a:r>
              <a:rPr kumimoji="0" lang="en-GB" sz="1800" b="0" i="0" u="none" strike="noStrike" kern="1200" cap="none" spc="0" normalizeH="0" baseline="0" noProof="0" dirty="0">
                <a:ln>
                  <a:noFill/>
                </a:ln>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Michael.Wood@nhsconfed.org</a:t>
            </a:r>
            <a:r>
              <a:rPr kumimoji="0" lang="en-GB" sz="1800" b="0" i="0" u="none" strike="noStrike" kern="1200" cap="none" spc="0" normalizeH="0" baseline="0" noProof="0" dirty="0">
                <a:ln>
                  <a:noFill/>
                </a:ln>
                <a:effectLst/>
                <a:uLnTx/>
                <a:uFillTx/>
                <a:latin typeface="Arial" panose="020B0604020202020204"/>
                <a:ea typeface="+mn-ea"/>
                <a:cs typeface="+mn-cs"/>
              </a:rPr>
              <a:t>, @NHSLocalGrowth for more information.</a:t>
            </a:r>
          </a:p>
        </p:txBody>
      </p:sp>
      <p:sp>
        <p:nvSpPr>
          <p:cNvPr id="2" name="Footer Placeholder 4">
            <a:extLst>
              <a:ext uri="{FF2B5EF4-FFF2-40B4-BE49-F238E27FC236}">
                <a16:creationId xmlns:a16="http://schemas.microsoft.com/office/drawing/2014/main" id="{57D43BAA-3B14-FFC8-E28C-AC3692B3A18F}"/>
              </a:ext>
            </a:extLst>
          </p:cNvPr>
          <p:cNvSpPr txBox="1">
            <a:spLocks/>
          </p:cNvSpPr>
          <p:nvPr/>
        </p:nvSpPr>
        <p:spPr>
          <a:xfrm>
            <a:off x="468000" y="6365876"/>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solidFill>
                  <a:srgbClr val="1A1F3E"/>
                </a:solidFill>
                <a:latin typeface="+mj-lt"/>
              </a:rPr>
              <a:t>Prevention, population health and prosperity: a new era in devolution </a:t>
            </a:r>
            <a:endParaRPr lang="en-GB" sz="800" dirty="0">
              <a:solidFill>
                <a:srgbClr val="1A1F3E"/>
              </a:solidFill>
              <a:latin typeface="+mj-lt"/>
            </a:endParaRPr>
          </a:p>
        </p:txBody>
      </p:sp>
      <p:pic>
        <p:nvPicPr>
          <p:cNvPr id="26" name="Graphic 25" descr="Home with solid fill">
            <a:hlinkClick r:id="rId4" action="ppaction://hlinksldjump"/>
            <a:extLst>
              <a:ext uri="{FF2B5EF4-FFF2-40B4-BE49-F238E27FC236}">
                <a16:creationId xmlns:a16="http://schemas.microsoft.com/office/drawing/2014/main" id="{4674019A-0934-45B4-DE6A-9FC74E9662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77635" y="152515"/>
            <a:ext cx="482400" cy="482400"/>
          </a:xfrm>
          <a:prstGeom prst="rect">
            <a:avLst/>
          </a:prstGeom>
        </p:spPr>
      </p:pic>
    </p:spTree>
    <p:extLst>
      <p:ext uri="{BB962C8B-B14F-4D97-AF65-F5344CB8AC3E}">
        <p14:creationId xmlns:p14="http://schemas.microsoft.com/office/powerpoint/2010/main" val="126594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3941ED-409F-9D46-868B-F53DA25885D4}"/>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marL="0" marR="0" lvl="0" indent="0" algn="r" defTabSz="914377" rtl="0" eaLnBrk="1" fontAlgn="auto" latinLnBrk="0" hangingPunct="1">
              <a:lnSpc>
                <a:spcPct val="100000"/>
              </a:lnSpc>
              <a:spcBef>
                <a:spcPts val="0"/>
              </a:spcBef>
              <a:spcAft>
                <a:spcPts val="600"/>
              </a:spcAft>
              <a:buClrTx/>
              <a:buSzTx/>
              <a:buFontTx/>
              <a:buNone/>
              <a:tabLst/>
              <a:defRPr/>
            </a:pPr>
            <a:fld id="{FD15E2C3-2FDC-5443-A5D7-CEF7C1191BA7}" type="slidenum">
              <a:rPr kumimoji="0" lang="en-GB" sz="900" b="0" i="0" u="none" strike="noStrike" kern="1200" cap="none" spc="0" normalizeH="0" baseline="0" noProof="0" smtClean="0">
                <a:ln>
                  <a:noFill/>
                </a:ln>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600"/>
                </a:spcAft>
                <a:buClrTx/>
                <a:buSzTx/>
                <a:buFontTx/>
                <a:buNone/>
                <a:tabLst/>
                <a:defRPr/>
              </a:pPr>
              <a:t>4</a:t>
            </a:fld>
            <a:endParaRPr kumimoji="0" lang="en-GB" sz="900" b="0" i="0" u="none" strike="noStrike" kern="1200" cap="none" spc="0" normalizeH="0" baseline="0" noProof="0" dirty="0">
              <a:ln>
                <a:noFill/>
              </a:ln>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9FFF706A-9417-998F-578E-0E2174E2B079}"/>
              </a:ext>
            </a:extLst>
          </p:cNvPr>
          <p:cNvSpPr txBox="1"/>
          <p:nvPr/>
        </p:nvSpPr>
        <p:spPr>
          <a:xfrm>
            <a:off x="409753" y="952848"/>
            <a:ext cx="11129101" cy="1338828"/>
          </a:xfrm>
          <a:prstGeom prst="rect">
            <a:avLst/>
          </a:prstGeom>
          <a:noFill/>
        </p:spPr>
        <p:txBody>
          <a:bodyPr wrap="square">
            <a:spAutoFit/>
          </a:bodyPr>
          <a:lstStyle/>
          <a:p>
            <a:pPr marL="0" marR="0" lvl="0" indent="0" algn="l" defTabSz="914377" rtl="0" eaLnBrk="1" fontAlgn="auto" latinLnBrk="0" hangingPunct="1">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latin typeface="Arial" panose="020B0604020202020204"/>
                <a:ea typeface="+mn-ea"/>
                <a:cs typeface="+mn-cs"/>
              </a:rPr>
              <a:t>The NHS Confederation and the Local Government Authority (LGA) </a:t>
            </a:r>
            <a:r>
              <a:rPr lang="en-GB" sz="1200" dirty="0">
                <a:latin typeface="Arial" panose="020B0604020202020204"/>
              </a:rPr>
              <a:t>created a Health and Devolution Working Group in spring 2023. The w</a:t>
            </a:r>
            <a:r>
              <a:rPr kumimoji="0" lang="en-GB" sz="1200" b="0" i="0" u="none" strike="noStrike" kern="1200" cap="none" spc="0" normalizeH="0" baseline="0" noProof="0" dirty="0" err="1">
                <a:ln>
                  <a:noFill/>
                </a:ln>
                <a:effectLst/>
                <a:uLnTx/>
                <a:uFillTx/>
                <a:latin typeface="Arial" panose="020B0604020202020204"/>
                <a:ea typeface="+mn-ea"/>
                <a:cs typeface="+mn-cs"/>
              </a:rPr>
              <a:t>orking</a:t>
            </a:r>
            <a:r>
              <a:rPr kumimoji="0" lang="en-GB" sz="1200" b="0" i="0" u="none" strike="noStrike" kern="1200" cap="none" spc="0" normalizeH="0" baseline="0" noProof="0" dirty="0">
                <a:ln>
                  <a:noFill/>
                </a:ln>
                <a:effectLst/>
                <a:uLnTx/>
                <a:uFillTx/>
                <a:latin typeface="Arial" panose="020B0604020202020204"/>
                <a:ea typeface="+mn-ea"/>
                <a:cs typeface="+mn-cs"/>
              </a:rPr>
              <a:t> </a:t>
            </a:r>
            <a:r>
              <a:rPr lang="en-GB" sz="1200" dirty="0">
                <a:latin typeface="Arial" panose="020B0604020202020204"/>
              </a:rPr>
              <a:t>g</a:t>
            </a:r>
            <a:r>
              <a:rPr kumimoji="0" lang="en-GB" sz="1200" b="0" i="0" u="none" strike="noStrike" kern="1200" cap="none" spc="0" normalizeH="0" baseline="0" noProof="0" dirty="0" err="1">
                <a:ln>
                  <a:noFill/>
                </a:ln>
                <a:effectLst/>
                <a:uLnTx/>
                <a:uFillTx/>
                <a:latin typeface="Arial" panose="020B0604020202020204"/>
                <a:ea typeface="+mn-ea"/>
                <a:cs typeface="+mn-cs"/>
              </a:rPr>
              <a:t>roup</a:t>
            </a:r>
            <a:r>
              <a:rPr kumimoji="0" lang="en-GB" sz="1200" b="0" i="0" u="none" strike="noStrike" kern="1200" cap="none" spc="0" normalizeH="0" baseline="0" noProof="0" dirty="0">
                <a:ln>
                  <a:noFill/>
                </a:ln>
                <a:effectLst/>
                <a:uLnTx/>
                <a:uFillTx/>
                <a:latin typeface="Arial" panose="020B0604020202020204"/>
                <a:ea typeface="+mn-ea"/>
                <a:cs typeface="+mn-cs"/>
              </a:rPr>
              <a:t> brought together integrated care board (ICB) and integrated care partnership (ICP) leaders from those ICSs </a:t>
            </a:r>
            <a:r>
              <a:rPr kumimoji="0" lang="en-GB" sz="1200" b="1" i="0" u="none" strike="noStrike" kern="1200" cap="none" spc="0" normalizeH="0" baseline="0" noProof="0" dirty="0">
                <a:ln>
                  <a:noFill/>
                </a:ln>
                <a:effectLst/>
                <a:uLnTx/>
                <a:uFillTx/>
                <a:latin typeface="Arial" panose="020B0604020202020204"/>
                <a:ea typeface="+mn-ea"/>
                <a:cs typeface="+mn-cs"/>
              </a:rPr>
              <a:t>directly impacted by </a:t>
            </a:r>
            <a:r>
              <a:rPr kumimoji="0" lang="en-GB" sz="1200" b="0" i="0" u="none" strike="noStrike" kern="1200" cap="none" spc="0" normalizeH="0" baseline="0" noProof="0" dirty="0">
                <a:ln>
                  <a:noFill/>
                </a:ln>
                <a:effectLst/>
                <a:uLnTx/>
                <a:uFillTx/>
                <a:latin typeface="Arial" panose="020B0604020202020204"/>
                <a:ea typeface="+mn-ea"/>
                <a:cs typeface="+mn-cs"/>
              </a:rPr>
              <a:t>existing and/or emerging </a:t>
            </a:r>
            <a:r>
              <a:rPr kumimoji="0" lang="en-GB" sz="1200" b="1" i="0" u="none" strike="noStrike" kern="1200" cap="none" spc="0" normalizeH="0" baseline="0" noProof="0" dirty="0">
                <a:ln>
                  <a:noFill/>
                </a:ln>
                <a:effectLst/>
                <a:uLnTx/>
                <a:uFillTx/>
                <a:latin typeface="Arial" panose="020B0604020202020204"/>
                <a:ea typeface="+mn-ea"/>
                <a:cs typeface="+mn-cs"/>
              </a:rPr>
              <a:t>devolution deals </a:t>
            </a:r>
            <a:r>
              <a:rPr kumimoji="0" lang="en-GB" sz="1200" b="0" i="0" u="none" strike="noStrike" kern="1200" cap="none" spc="0" normalizeH="0" baseline="0" noProof="0" dirty="0">
                <a:ln>
                  <a:noFill/>
                </a:ln>
                <a:effectLst/>
                <a:uLnTx/>
                <a:uFillTx/>
                <a:latin typeface="Arial" panose="020B0604020202020204"/>
                <a:ea typeface="+mn-ea"/>
                <a:cs typeface="+mn-cs"/>
              </a:rPr>
              <a:t>and external experts from a range of sectors and organisations who have either </a:t>
            </a:r>
            <a:r>
              <a:rPr kumimoji="0" lang="en-GB" sz="1200" b="1" i="0" u="none" strike="noStrike" kern="1200" cap="none" spc="0" normalizeH="0" baseline="0" noProof="0" dirty="0">
                <a:ln>
                  <a:noFill/>
                </a:ln>
                <a:effectLst/>
                <a:uLnTx/>
                <a:uFillTx/>
                <a:latin typeface="Arial" panose="020B0604020202020204"/>
                <a:ea typeface="+mn-ea"/>
                <a:cs typeface="+mn-cs"/>
              </a:rPr>
              <a:t>specialist knowledge </a:t>
            </a:r>
            <a:r>
              <a:rPr kumimoji="0" lang="en-GB" sz="1200" b="0" i="0" u="none" strike="noStrike" kern="1200" cap="none" spc="0" normalizeH="0" baseline="0" noProof="0" dirty="0">
                <a:ln>
                  <a:noFill/>
                </a:ln>
                <a:effectLst/>
                <a:uLnTx/>
                <a:uFillTx/>
                <a:latin typeface="Arial" panose="020B0604020202020204"/>
                <a:ea typeface="+mn-ea"/>
                <a:cs typeface="+mn-cs"/>
              </a:rPr>
              <a:t>of devolution or are in a </a:t>
            </a:r>
            <a:r>
              <a:rPr kumimoji="0" lang="en-GB" sz="1200" b="1" i="0" u="none" strike="noStrike" kern="1200" cap="none" spc="0" normalizeH="0" baseline="0" noProof="0" dirty="0">
                <a:ln>
                  <a:noFill/>
                </a:ln>
                <a:effectLst/>
                <a:uLnTx/>
                <a:uFillTx/>
                <a:latin typeface="Arial" panose="020B0604020202020204"/>
                <a:ea typeface="+mn-ea"/>
                <a:cs typeface="+mn-cs"/>
              </a:rPr>
              <a:t>position to influence future policy development in this space. </a:t>
            </a:r>
            <a:r>
              <a:rPr kumimoji="0" lang="en-GB" sz="1200" i="0" u="none" strike="noStrike" kern="1200" cap="none" spc="0" normalizeH="0" baseline="0" noProof="0" dirty="0">
                <a:ln>
                  <a:noFill/>
                </a:ln>
                <a:effectLst/>
                <a:uLnTx/>
                <a:uFillTx/>
                <a:latin typeface="Arial" panose="020B0604020202020204"/>
                <a:ea typeface="+mn-ea"/>
                <a:cs typeface="+mn-cs"/>
              </a:rPr>
              <a:t>Over a period of six months the working group met four times.</a:t>
            </a:r>
          </a:p>
          <a:p>
            <a:pPr marL="0" marR="0" lvl="0" indent="0" algn="l" defTabSz="914377" rtl="0" eaLnBrk="1" fontAlgn="auto" latinLnBrk="0" hangingPunct="1">
              <a:spcBef>
                <a:spcPts val="0"/>
              </a:spcBef>
              <a:spcAft>
                <a:spcPts val="0"/>
              </a:spcAft>
              <a:buClrTx/>
              <a:buSzTx/>
              <a:buFontTx/>
              <a:buNone/>
              <a:tabLst/>
              <a:defRPr/>
            </a:pPr>
            <a:endParaRPr kumimoji="0" lang="en-GB" sz="1200" i="0" u="none" strike="noStrike" kern="1200" cap="none" spc="0" normalizeH="0" baseline="0" noProof="0" dirty="0">
              <a:ln>
                <a:noFill/>
              </a:ln>
              <a:effectLst/>
              <a:uLnTx/>
              <a:uFillTx/>
              <a:latin typeface="Arial" panose="020B0604020202020204"/>
              <a:ea typeface="+mn-ea"/>
              <a:cs typeface="+mn-cs"/>
            </a:endParaRPr>
          </a:p>
          <a:p>
            <a:pPr marL="0" marR="0" lvl="0" indent="0" algn="l" defTabSz="914377" rtl="0" eaLnBrk="1" fontAlgn="auto" latinLnBrk="0" hangingPunct="1">
              <a:spcBef>
                <a:spcPts val="0"/>
              </a:spcBef>
              <a:spcAft>
                <a:spcPts val="0"/>
              </a:spcAft>
              <a:buClrTx/>
              <a:buSzTx/>
              <a:buFontTx/>
              <a:buNone/>
              <a:tabLst/>
              <a:defRPr/>
            </a:pPr>
            <a:r>
              <a:rPr lang="en-GB" sz="1600" b="1" dirty="0">
                <a:latin typeface="Arial" panose="020B0604020202020204"/>
              </a:rPr>
              <a:t>Health and Devolution Working Group</a:t>
            </a:r>
            <a:endParaRPr kumimoji="0" lang="en-GB" sz="1600" b="1" i="0" u="none" strike="noStrike" kern="1200" cap="none" spc="0" normalizeH="0" baseline="0" noProof="0" dirty="0">
              <a:ln>
                <a:noFill/>
              </a:ln>
              <a:effectLst/>
              <a:uLnTx/>
              <a:uFillTx/>
              <a:latin typeface="Arial" panose="020B0604020202020204"/>
              <a:ea typeface="+mn-ea"/>
              <a:cs typeface="+mn-cs"/>
            </a:endParaRPr>
          </a:p>
        </p:txBody>
      </p:sp>
      <p:sp>
        <p:nvSpPr>
          <p:cNvPr id="3" name="Footer Placeholder 4">
            <a:extLst>
              <a:ext uri="{FF2B5EF4-FFF2-40B4-BE49-F238E27FC236}">
                <a16:creationId xmlns:a16="http://schemas.microsoft.com/office/drawing/2014/main" id="{8058A89F-84E2-249D-DE5F-93DE2F24205B}"/>
              </a:ext>
            </a:extLst>
          </p:cNvPr>
          <p:cNvSpPr>
            <a:spLocks noGrp="1"/>
          </p:cNvSpPr>
          <p:nvPr>
            <p:ph type="ftr" sz="quarter" idx="3"/>
          </p:nvPr>
        </p:nvSpPr>
        <p:spPr>
          <a:xfrm>
            <a:off x="479425" y="6365876"/>
            <a:ext cx="4102100" cy="119855"/>
          </a:xfrm>
        </p:spPr>
        <p:txBody>
          <a:bodyPr vert="horz" lIns="0" tIns="0" rIns="0" bIns="0" rtlCol="0" anchor="t" anchorCtr="0">
            <a:normAutofit/>
          </a:bodyPr>
          <a:lstStyle>
            <a:lvl1pPr algn="l">
              <a:defRPr sz="900">
                <a:solidFill>
                  <a:schemeClr val="tx1"/>
                </a:solidFill>
              </a:defRPr>
            </a:lvl1pPr>
          </a:lstStyle>
          <a:p>
            <a:pPr fontAlgn="base">
              <a:lnSpc>
                <a:spcPct val="90000"/>
              </a:lnSpc>
              <a:spcAft>
                <a:spcPts val="600"/>
              </a:spcAft>
            </a:pPr>
            <a:r>
              <a:rPr lang="en-US" sz="800" kern="1200" dirty="0">
                <a:latin typeface="+mj-lt"/>
                <a:ea typeface="+mn-ea"/>
                <a:cs typeface="+mn-cs"/>
              </a:rPr>
              <a:t>Prevention, population health and prosperity: a new era in devolution </a:t>
            </a:r>
            <a:endParaRPr lang="en-GB" sz="800" kern="1200" dirty="0">
              <a:latin typeface="+mj-lt"/>
              <a:ea typeface="+mn-ea"/>
              <a:cs typeface="+mn-cs"/>
            </a:endParaRPr>
          </a:p>
        </p:txBody>
      </p:sp>
      <p:pic>
        <p:nvPicPr>
          <p:cNvPr id="4" name="Graphic 53">
            <a:extLst>
              <a:ext uri="{FF2B5EF4-FFF2-40B4-BE49-F238E27FC236}">
                <a16:creationId xmlns:a16="http://schemas.microsoft.com/office/drawing/2014/main" id="{DCD109DE-0913-9BFA-71B2-BB9870CA6D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5975" y="6298168"/>
            <a:ext cx="1752600" cy="255270"/>
          </a:xfrm>
          <a:prstGeom prst="rect">
            <a:avLst/>
          </a:prstGeom>
        </p:spPr>
      </p:pic>
      <p:sp>
        <p:nvSpPr>
          <p:cNvPr id="8" name="Rectangle 7">
            <a:extLst>
              <a:ext uri="{FF2B5EF4-FFF2-40B4-BE49-F238E27FC236}">
                <a16:creationId xmlns:a16="http://schemas.microsoft.com/office/drawing/2014/main" id="{767FC94A-4A19-8A79-2E95-F4205D9E4797}"/>
              </a:ext>
            </a:extLst>
          </p:cNvPr>
          <p:cNvSpPr/>
          <p:nvPr/>
        </p:nvSpPr>
        <p:spPr>
          <a:xfrm>
            <a:off x="496385" y="2313469"/>
            <a:ext cx="11005227" cy="37717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 name="Group 33">
            <a:extLst>
              <a:ext uri="{FF2B5EF4-FFF2-40B4-BE49-F238E27FC236}">
                <a16:creationId xmlns:a16="http://schemas.microsoft.com/office/drawing/2014/main" id="{9FE0FD69-04DE-284E-232D-27B30D676429}"/>
              </a:ext>
            </a:extLst>
          </p:cNvPr>
          <p:cNvGrpSpPr/>
          <p:nvPr/>
        </p:nvGrpSpPr>
        <p:grpSpPr>
          <a:xfrm>
            <a:off x="721264" y="2313467"/>
            <a:ext cx="6860269" cy="3710301"/>
            <a:chOff x="2193734" y="2320497"/>
            <a:chExt cx="6860269" cy="3710301"/>
          </a:xfrm>
        </p:grpSpPr>
        <p:sp>
          <p:nvSpPr>
            <p:cNvPr id="22" name="Flowchart: Delay 21">
              <a:extLst>
                <a:ext uri="{FF2B5EF4-FFF2-40B4-BE49-F238E27FC236}">
                  <a16:creationId xmlns:a16="http://schemas.microsoft.com/office/drawing/2014/main" id="{230626D2-A63B-26BA-D9A0-CA4FB2DCD866}"/>
                </a:ext>
              </a:extLst>
            </p:cNvPr>
            <p:cNvSpPr/>
            <p:nvPr/>
          </p:nvSpPr>
          <p:spPr>
            <a:xfrm rot="5400000">
              <a:off x="2147776" y="2417828"/>
              <a:ext cx="3098240" cy="290358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56F99AB-3112-445F-1256-E4C48B8DD0C5}"/>
                </a:ext>
              </a:extLst>
            </p:cNvPr>
            <p:cNvSpPr/>
            <p:nvPr/>
          </p:nvSpPr>
          <p:spPr bwMode="gray">
            <a:xfrm>
              <a:off x="2490756" y="3047970"/>
              <a:ext cx="2433670" cy="1631216"/>
            </a:xfrm>
            <a:prstGeom prst="rect">
              <a:avLst/>
            </a:prstGeom>
          </p:spPr>
          <p:txBody>
            <a:bodyPr wrap="square" lIns="0" tIns="0" rIns="0" bIns="0" anchor="ctr">
              <a:spAutoFit/>
            </a:bodyPr>
            <a:lstStyle/>
            <a:p>
              <a:pPr marL="171450" marR="0" lvl="0" indent="-171450" defTabSz="914377" rtl="0" eaLnBrk="1" fontAlgn="auto" latinLnBrk="0" hangingPunct="1">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a:ea typeface="+mn-ea"/>
                  <a:cs typeface="Arial" pitchFamily="34" charset="0"/>
                </a:rPr>
                <a:t>ICSs with an existing or emerging </a:t>
              </a:r>
              <a:r>
                <a:rPr lang="en-GB" sz="1200" dirty="0">
                  <a:latin typeface="Arial" panose="020B0604020202020204"/>
                  <a:cs typeface="Arial" pitchFamily="34" charset="0"/>
                </a:rPr>
                <a:t>d</a:t>
              </a:r>
              <a:r>
                <a:rPr kumimoji="0" lang="en-GB" sz="1200" b="0" i="0" u="none" strike="noStrike" kern="1200" cap="none" spc="0" normalizeH="0" baseline="0" noProof="0" dirty="0">
                  <a:ln>
                    <a:noFill/>
                  </a:ln>
                  <a:effectLst/>
                  <a:uLnTx/>
                  <a:uFillTx/>
                  <a:latin typeface="Arial" panose="020B0604020202020204"/>
                  <a:ea typeface="+mn-ea"/>
                  <a:cs typeface="Arial" pitchFamily="34" charset="0"/>
                </a:rPr>
                <a:t>evolution </a:t>
              </a:r>
              <a:r>
                <a:rPr lang="en-GB" sz="1200" dirty="0">
                  <a:latin typeface="Arial" panose="020B0604020202020204"/>
                  <a:cs typeface="Arial" pitchFamily="34" charset="0"/>
                </a:rPr>
                <a:t>d</a:t>
              </a:r>
              <a:r>
                <a:rPr kumimoji="0" lang="en-GB" sz="1200" b="0" i="0" u="none" strike="noStrike" kern="1200" cap="none" spc="0" normalizeH="0" baseline="0" noProof="0" dirty="0" err="1">
                  <a:ln>
                    <a:noFill/>
                  </a:ln>
                  <a:effectLst/>
                  <a:uLnTx/>
                  <a:uFillTx/>
                  <a:latin typeface="Arial" panose="020B0604020202020204"/>
                  <a:ea typeface="+mn-ea"/>
                  <a:cs typeface="Arial" pitchFamily="34" charset="0"/>
                </a:rPr>
                <a:t>eal</a:t>
              </a:r>
              <a:r>
                <a:rPr kumimoji="0" lang="en-GB" sz="1200" b="0" i="0" u="none" strike="noStrike" kern="1200" cap="none" spc="0" normalizeH="0" baseline="0" noProof="0" dirty="0">
                  <a:ln>
                    <a:noFill/>
                  </a:ln>
                  <a:effectLst/>
                  <a:uLnTx/>
                  <a:uFillTx/>
                  <a:latin typeface="Arial" panose="020B0604020202020204"/>
                  <a:ea typeface="+mn-ea"/>
                  <a:cs typeface="Arial" pitchFamily="34" charset="0"/>
                </a:rPr>
                <a:t> within their geography</a:t>
              </a:r>
            </a:p>
            <a:p>
              <a:pPr marL="171450" marR="0" lvl="0" indent="-171450" defTabSz="914377" rtl="0" eaLnBrk="1" fontAlgn="auto" latinLnBrk="0" hangingPunct="1">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a:ea typeface="+mn-ea"/>
                  <a:cs typeface="Arial" pitchFamily="34" charset="0"/>
                </a:rPr>
                <a:t>Local government devolution leads</a:t>
              </a:r>
            </a:p>
            <a:p>
              <a:pPr marL="171450" marR="0" lvl="0" indent="-171450" defTabSz="914377" rtl="0" eaLnBrk="1" fontAlgn="auto" latinLnBrk="0" hangingPunct="1">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a:ea typeface="+mn-ea"/>
                  <a:cs typeface="Arial" pitchFamily="34" charset="0"/>
                </a:rPr>
                <a:t>ICS representatives are drawn from a mixture of ICB, ICP and ICSs. </a:t>
              </a:r>
              <a:endParaRPr kumimoji="0" lang="en-US" sz="1200" b="0" i="0" u="none" strike="noStrike" kern="1200" cap="none" spc="0" normalizeH="0" baseline="0" noProof="0" dirty="0">
                <a:ln>
                  <a:noFill/>
                </a:ln>
                <a:effectLst/>
                <a:uLnTx/>
                <a:uFillTx/>
                <a:latin typeface="Arial" panose="020B0604020202020204"/>
                <a:ea typeface="+mn-ea"/>
                <a:cs typeface="Arial" pitchFamily="34" charset="0"/>
              </a:endParaRPr>
            </a:p>
          </p:txBody>
        </p:sp>
        <p:sp>
          <p:nvSpPr>
            <p:cNvPr id="44" name="TextBox 43">
              <a:extLst>
                <a:ext uri="{FF2B5EF4-FFF2-40B4-BE49-F238E27FC236}">
                  <a16:creationId xmlns:a16="http://schemas.microsoft.com/office/drawing/2014/main" id="{C6AFD5E0-C0CF-9936-2ABC-A882B6B2E616}"/>
                </a:ext>
              </a:extLst>
            </p:cNvPr>
            <p:cNvSpPr txBox="1"/>
            <p:nvPr/>
          </p:nvSpPr>
          <p:spPr>
            <a:xfrm>
              <a:off x="2451840" y="2458083"/>
              <a:ext cx="2802066" cy="46166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a:ea typeface="+mn-ea"/>
                  <a:cs typeface="+mn-cs"/>
                </a:rPr>
                <a:t>ICS and Local Authority </a:t>
              </a:r>
              <a:r>
                <a:rPr lang="en-GB" sz="1200" b="1" dirty="0">
                  <a:latin typeface="Arial" panose="020B0604020202020204"/>
                </a:rPr>
                <a:t>E</a:t>
              </a:r>
              <a:r>
                <a:rPr kumimoji="0" lang="en-GB" sz="1200" b="1" i="0" u="none" strike="noStrike" kern="1200" cap="none" spc="0" normalizeH="0" baseline="0" noProof="0" dirty="0" err="1">
                  <a:ln>
                    <a:noFill/>
                  </a:ln>
                  <a:effectLst/>
                  <a:uLnTx/>
                  <a:uFillTx/>
                  <a:latin typeface="Arial" panose="020B0604020202020204"/>
                  <a:ea typeface="+mn-ea"/>
                  <a:cs typeface="+mn-cs"/>
                </a:rPr>
                <a:t>xecutive</a:t>
              </a:r>
              <a:r>
                <a:rPr kumimoji="0" lang="en-GB" sz="1200" b="1" i="0" u="none" strike="noStrike" kern="1200" cap="none" spc="0" normalizeH="0" baseline="0" noProof="0" dirty="0">
                  <a:ln>
                    <a:noFill/>
                  </a:ln>
                  <a:effectLst/>
                  <a:uLnTx/>
                  <a:uFillTx/>
                  <a:latin typeface="Arial" panose="020B0604020202020204"/>
                  <a:ea typeface="+mn-ea"/>
                  <a:cs typeface="+mn-cs"/>
                </a:rPr>
                <a:t> </a:t>
              </a:r>
              <a:r>
                <a:rPr lang="en-GB" sz="1200" b="1" dirty="0">
                  <a:latin typeface="Arial" panose="020B0604020202020204"/>
                </a:rPr>
                <a:t>W</a:t>
              </a:r>
              <a:r>
                <a:rPr kumimoji="0" lang="en-GB" sz="1200" b="1" i="0" u="none" strike="noStrike" kern="1200" cap="none" spc="0" normalizeH="0" baseline="0" noProof="0" dirty="0" err="1">
                  <a:ln>
                    <a:noFill/>
                  </a:ln>
                  <a:effectLst/>
                  <a:uLnTx/>
                  <a:uFillTx/>
                  <a:latin typeface="Arial" panose="020B0604020202020204"/>
                  <a:ea typeface="+mn-ea"/>
                  <a:cs typeface="+mn-cs"/>
                </a:rPr>
                <a:t>orking</a:t>
              </a:r>
              <a:r>
                <a:rPr kumimoji="0" lang="en-GB" sz="1200" b="1" i="0" u="none" strike="noStrike" kern="1200" cap="none" spc="0" normalizeH="0" baseline="0" noProof="0" dirty="0">
                  <a:ln>
                    <a:noFill/>
                  </a:ln>
                  <a:effectLst/>
                  <a:uLnTx/>
                  <a:uFillTx/>
                  <a:latin typeface="Arial" panose="020B0604020202020204"/>
                  <a:ea typeface="+mn-ea"/>
                  <a:cs typeface="+mn-cs"/>
                </a:rPr>
                <a:t> Group members</a:t>
              </a:r>
            </a:p>
          </p:txBody>
        </p:sp>
        <p:sp>
          <p:nvSpPr>
            <p:cNvPr id="24" name="Flowchart: Delay 23">
              <a:extLst>
                <a:ext uri="{FF2B5EF4-FFF2-40B4-BE49-F238E27FC236}">
                  <a16:creationId xmlns:a16="http://schemas.microsoft.com/office/drawing/2014/main" id="{E0D7594F-426C-0484-FBA6-B1C18AC6D3E6}"/>
                </a:ext>
              </a:extLst>
            </p:cNvPr>
            <p:cNvSpPr/>
            <p:nvPr/>
          </p:nvSpPr>
          <p:spPr>
            <a:xfrm rot="5400000">
              <a:off x="6053091" y="2417826"/>
              <a:ext cx="3098241" cy="2903583"/>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18EC94DA-7063-A197-8FE4-CFA1C3D0ED1C}"/>
                </a:ext>
              </a:extLst>
            </p:cNvPr>
            <p:cNvGrpSpPr/>
            <p:nvPr/>
          </p:nvGrpSpPr>
          <p:grpSpPr>
            <a:xfrm>
              <a:off x="6365966" y="2458083"/>
              <a:ext cx="2664629" cy="2414886"/>
              <a:chOff x="8340706" y="3394716"/>
              <a:chExt cx="2664629" cy="2414886"/>
            </a:xfrm>
          </p:grpSpPr>
          <p:sp>
            <p:nvSpPr>
              <p:cNvPr id="45" name="TextBox 44">
                <a:extLst>
                  <a:ext uri="{FF2B5EF4-FFF2-40B4-BE49-F238E27FC236}">
                    <a16:creationId xmlns:a16="http://schemas.microsoft.com/office/drawing/2014/main" id="{1F20002E-B564-12CE-2EC9-71A6D61E351A}"/>
                  </a:ext>
                </a:extLst>
              </p:cNvPr>
              <p:cNvSpPr txBox="1"/>
              <p:nvPr/>
            </p:nvSpPr>
            <p:spPr>
              <a:xfrm>
                <a:off x="8340706" y="3394716"/>
                <a:ext cx="2664629" cy="46166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a:ea typeface="+mn-ea"/>
                    <a:cs typeface="+mn-cs"/>
                  </a:rPr>
                  <a:t>Subject-matter Expert and Policy Working Group members</a:t>
                </a:r>
              </a:p>
            </p:txBody>
          </p:sp>
          <p:sp>
            <p:nvSpPr>
              <p:cNvPr id="40" name="Rectangle 39">
                <a:extLst>
                  <a:ext uri="{FF2B5EF4-FFF2-40B4-BE49-F238E27FC236}">
                    <a16:creationId xmlns:a16="http://schemas.microsoft.com/office/drawing/2014/main" id="{A5E39D2E-5518-3F63-6557-241F1EF5EA9E}"/>
                  </a:ext>
                </a:extLst>
              </p:cNvPr>
              <p:cNvSpPr/>
              <p:nvPr/>
            </p:nvSpPr>
            <p:spPr bwMode="gray">
              <a:xfrm>
                <a:off x="8441830" y="3947554"/>
                <a:ext cx="2563505" cy="1862048"/>
              </a:xfrm>
              <a:prstGeom prst="rect">
                <a:avLst/>
              </a:prstGeom>
            </p:spPr>
            <p:txBody>
              <a:bodyPr wrap="square" lIns="0" tIns="0" rIns="0" bIns="0" anchor="ctr">
                <a:spAutoFit/>
              </a:bodyPr>
              <a:lstStyle/>
              <a:p>
                <a:pPr marL="0" marR="0" lvl="0" indent="0" algn="l" defTabSz="914377" rtl="0" eaLnBrk="1" fontAlgn="auto" latinLnBrk="0" hangingPunct="1">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latin typeface="Arial" panose="020B0604020202020204"/>
                    <a:ea typeface="+mn-ea"/>
                    <a:cs typeface="Arial" pitchFamily="34" charset="0"/>
                  </a:rPr>
                  <a:t>The working </a:t>
                </a:r>
                <a:r>
                  <a:rPr lang="en-GB" sz="1200" dirty="0">
                    <a:latin typeface="Arial" panose="020B0604020202020204"/>
                    <a:cs typeface="Arial" pitchFamily="34" charset="0"/>
                  </a:rPr>
                  <a:t>g</a:t>
                </a:r>
                <a:r>
                  <a:rPr kumimoji="0" lang="en-GB" sz="1200" b="0" i="0" u="none" strike="noStrike" kern="1200" cap="none" spc="0" normalizeH="0" baseline="0" noProof="0" dirty="0" err="1">
                    <a:ln>
                      <a:noFill/>
                    </a:ln>
                    <a:effectLst/>
                    <a:uLnTx/>
                    <a:uFillTx/>
                    <a:latin typeface="Arial" panose="020B0604020202020204"/>
                    <a:ea typeface="+mn-ea"/>
                    <a:cs typeface="Arial" pitchFamily="34" charset="0"/>
                  </a:rPr>
                  <a:t>roup</a:t>
                </a:r>
                <a:r>
                  <a:rPr kumimoji="0" lang="en-GB" sz="1200" b="0" i="0" u="none" strike="noStrike" kern="1200" cap="none" spc="0" normalizeH="0" baseline="0" noProof="0" dirty="0">
                    <a:ln>
                      <a:noFill/>
                    </a:ln>
                    <a:effectLst/>
                    <a:uLnTx/>
                    <a:uFillTx/>
                    <a:latin typeface="Arial" panose="020B0604020202020204"/>
                    <a:ea typeface="+mn-ea"/>
                    <a:cs typeface="Arial" pitchFamily="34" charset="0"/>
                  </a:rPr>
                  <a:t> is also comprised of a broad and diverse group of experts, drawn from:</a:t>
                </a:r>
              </a:p>
              <a:p>
                <a:pPr marL="628639" lvl="1" indent="-171450">
                  <a:spcAft>
                    <a:spcPts val="600"/>
                  </a:spcAft>
                  <a:buFont typeface="Arial" panose="020B0604020202020204" pitchFamily="34" charset="0"/>
                  <a:buChar char="•"/>
                  <a:defRPr/>
                </a:pPr>
                <a:r>
                  <a:rPr lang="en-GB" sz="1200" dirty="0">
                    <a:latin typeface="Arial" panose="020B0604020202020204"/>
                    <a:cs typeface="Arial" pitchFamily="34" charset="0"/>
                  </a:rPr>
                  <a:t>c</a:t>
                </a:r>
                <a:r>
                  <a:rPr kumimoji="0" lang="en-GB" sz="1200" b="0" i="0" u="none" strike="noStrike" kern="1200" cap="none" spc="0" normalizeH="0" baseline="0" noProof="0" dirty="0" err="1">
                    <a:ln>
                      <a:noFill/>
                    </a:ln>
                    <a:effectLst/>
                    <a:uLnTx/>
                    <a:uFillTx/>
                    <a:latin typeface="Arial" panose="020B0604020202020204"/>
                    <a:ea typeface="+mn-ea"/>
                    <a:cs typeface="Arial" pitchFamily="34" charset="0"/>
                  </a:rPr>
                  <a:t>entral</a:t>
                </a:r>
                <a:r>
                  <a:rPr kumimoji="0" lang="en-GB" sz="1200" b="0" i="0" u="none" strike="noStrike" kern="1200" cap="none" spc="0" normalizeH="0" baseline="0" noProof="0" dirty="0">
                    <a:ln>
                      <a:noFill/>
                    </a:ln>
                    <a:effectLst/>
                    <a:uLnTx/>
                    <a:uFillTx/>
                    <a:latin typeface="Arial" panose="020B0604020202020204"/>
                    <a:ea typeface="+mn-ea"/>
                    <a:cs typeface="Arial" pitchFamily="34" charset="0"/>
                  </a:rPr>
                  <a:t> government</a:t>
                </a:r>
              </a:p>
              <a:p>
                <a:pPr marL="628639" lvl="1" indent="-171450">
                  <a:spcAft>
                    <a:spcPts val="600"/>
                  </a:spcAft>
                  <a:buFont typeface="Arial" panose="020B0604020202020204" pitchFamily="34" charset="0"/>
                  <a:buChar char="•"/>
                  <a:defRPr/>
                </a:pPr>
                <a:r>
                  <a:rPr lang="en-GB" sz="1200" dirty="0">
                    <a:latin typeface="Arial" panose="020B0604020202020204"/>
                    <a:cs typeface="Arial" pitchFamily="34" charset="0"/>
                  </a:rPr>
                  <a:t>l</a:t>
                </a:r>
                <a:r>
                  <a:rPr kumimoji="0" lang="en-GB" sz="1200" b="0" i="0" u="none" strike="noStrike" kern="1200" cap="none" spc="0" normalizeH="0" baseline="0" noProof="0" dirty="0" err="1">
                    <a:ln>
                      <a:noFill/>
                    </a:ln>
                    <a:effectLst/>
                    <a:uLnTx/>
                    <a:uFillTx/>
                    <a:latin typeface="Arial" panose="020B0604020202020204"/>
                    <a:ea typeface="+mn-ea"/>
                    <a:cs typeface="Arial" pitchFamily="34" charset="0"/>
                  </a:rPr>
                  <a:t>ocal</a:t>
                </a:r>
                <a:r>
                  <a:rPr kumimoji="0" lang="en-GB" sz="1200" b="0" i="0" u="none" strike="noStrike" kern="1200" cap="none" spc="0" normalizeH="0" baseline="0" noProof="0" dirty="0">
                    <a:ln>
                      <a:noFill/>
                    </a:ln>
                    <a:effectLst/>
                    <a:uLnTx/>
                    <a:uFillTx/>
                    <a:latin typeface="Arial" panose="020B0604020202020204"/>
                    <a:ea typeface="+mn-ea"/>
                    <a:cs typeface="Arial" pitchFamily="34" charset="0"/>
                  </a:rPr>
                  <a:t> government</a:t>
                </a:r>
              </a:p>
              <a:p>
                <a:pPr marL="628639" lvl="1" indent="-171450">
                  <a:spcAft>
                    <a:spcPts val="600"/>
                  </a:spcAft>
                  <a:buFont typeface="Arial" panose="020B0604020202020204" pitchFamily="34" charset="0"/>
                  <a:buChar char="•"/>
                  <a:defRPr/>
                </a:pPr>
                <a:r>
                  <a:rPr lang="en-GB" sz="1200" dirty="0">
                    <a:latin typeface="Arial" panose="020B0604020202020204"/>
                    <a:cs typeface="Arial" pitchFamily="34" charset="0"/>
                  </a:rPr>
                  <a:t>t</a:t>
                </a:r>
                <a:r>
                  <a:rPr kumimoji="0" lang="en-GB" sz="1200" b="0" i="0" u="none" strike="noStrike" kern="1200" cap="none" spc="0" normalizeH="0" baseline="0" noProof="0" dirty="0">
                    <a:ln>
                      <a:noFill/>
                    </a:ln>
                    <a:effectLst/>
                    <a:uLnTx/>
                    <a:uFillTx/>
                    <a:latin typeface="Arial" panose="020B0604020202020204"/>
                    <a:ea typeface="+mn-ea"/>
                    <a:cs typeface="Arial" pitchFamily="34" charset="0"/>
                  </a:rPr>
                  <a:t>he NHS</a:t>
                </a:r>
              </a:p>
              <a:p>
                <a:pPr marL="628639" lvl="1" indent="-171450">
                  <a:spcAft>
                    <a:spcPts val="600"/>
                  </a:spcAft>
                  <a:buFont typeface="Arial" panose="020B0604020202020204" pitchFamily="34" charset="0"/>
                  <a:buChar char="•"/>
                  <a:defRPr/>
                </a:pPr>
                <a:r>
                  <a:rPr lang="en-GB" sz="1200" dirty="0">
                    <a:latin typeface="Arial" panose="020B0604020202020204"/>
                    <a:cs typeface="Arial" pitchFamily="34" charset="0"/>
                  </a:rPr>
                  <a:t>a</a:t>
                </a:r>
                <a:r>
                  <a:rPr kumimoji="0" lang="en-GB" sz="1200" b="0" i="0" u="none" strike="noStrike" kern="1200" cap="none" spc="0" normalizeH="0" baseline="0" noProof="0" dirty="0" err="1">
                    <a:ln>
                      <a:noFill/>
                    </a:ln>
                    <a:effectLst/>
                    <a:uLnTx/>
                    <a:uFillTx/>
                    <a:latin typeface="Arial" panose="020B0604020202020204"/>
                    <a:ea typeface="+mn-ea"/>
                    <a:cs typeface="Arial" pitchFamily="34" charset="0"/>
                  </a:rPr>
                  <a:t>cademia</a:t>
                </a:r>
                <a:r>
                  <a:rPr kumimoji="0" lang="en-GB" sz="1200" b="0" i="0" u="none" strike="noStrike" kern="1200" cap="none" spc="0" normalizeH="0" baseline="0" noProof="0" dirty="0">
                    <a:ln>
                      <a:noFill/>
                    </a:ln>
                    <a:effectLst/>
                    <a:uLnTx/>
                    <a:uFillTx/>
                    <a:latin typeface="Arial" panose="020B0604020202020204"/>
                    <a:ea typeface="+mn-ea"/>
                    <a:cs typeface="Arial" pitchFamily="34" charset="0"/>
                  </a:rPr>
                  <a:t> </a:t>
                </a:r>
              </a:p>
              <a:p>
                <a:pPr marL="628639" lvl="1" indent="-171450">
                  <a:spcAft>
                    <a:spcPts val="600"/>
                  </a:spcAft>
                  <a:buFont typeface="Arial" panose="020B0604020202020204" pitchFamily="34" charset="0"/>
                  <a:buChar char="•"/>
                  <a:defRPr/>
                </a:pPr>
                <a:r>
                  <a:rPr kumimoji="0" lang="en-GB" sz="1200" b="0" i="0" u="none" strike="noStrike" kern="1200" cap="none" spc="0" normalizeH="0" baseline="0" noProof="0" dirty="0">
                    <a:ln>
                      <a:noFill/>
                    </a:ln>
                    <a:effectLst/>
                    <a:uLnTx/>
                    <a:uFillTx/>
                    <a:latin typeface="Arial" panose="020B0604020202020204"/>
                    <a:ea typeface="+mn-ea"/>
                    <a:cs typeface="Arial" pitchFamily="34" charset="0"/>
                  </a:rPr>
                  <a:t>industry.</a:t>
                </a:r>
                <a:endParaRPr kumimoji="0" lang="en-US" sz="1200" b="0" i="0" u="none" strike="noStrike" kern="1200" cap="none" spc="0" normalizeH="0" baseline="0" noProof="0" dirty="0">
                  <a:ln>
                    <a:noFill/>
                  </a:ln>
                  <a:effectLst/>
                  <a:uLnTx/>
                  <a:uFillTx/>
                  <a:latin typeface="Arial" panose="020B0604020202020204"/>
                  <a:ea typeface="+mn-ea"/>
                  <a:cs typeface="Arial" pitchFamily="34" charset="0"/>
                </a:endParaRPr>
              </a:p>
            </p:txBody>
          </p:sp>
        </p:grpSp>
        <p:sp>
          <p:nvSpPr>
            <p:cNvPr id="7" name="Arrow: Right 6">
              <a:extLst>
                <a:ext uri="{FF2B5EF4-FFF2-40B4-BE49-F238E27FC236}">
                  <a16:creationId xmlns:a16="http://schemas.microsoft.com/office/drawing/2014/main" id="{01C359BD-CC6D-F9A0-D587-9A8F5D3EAA5E}"/>
                </a:ext>
              </a:extLst>
            </p:cNvPr>
            <p:cNvSpPr/>
            <p:nvPr/>
          </p:nvSpPr>
          <p:spPr>
            <a:xfrm>
              <a:off x="2193734" y="4686520"/>
              <a:ext cx="3632400" cy="1344278"/>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144406E3-C5A5-5305-E0D2-5B1864B5B99A}"/>
                </a:ext>
              </a:extLst>
            </p:cNvPr>
            <p:cNvSpPr txBox="1"/>
            <p:nvPr/>
          </p:nvSpPr>
          <p:spPr>
            <a:xfrm>
              <a:off x="2466226" y="5023566"/>
              <a:ext cx="2478986" cy="646331"/>
            </a:xfrm>
            <a:prstGeom prst="rect">
              <a:avLst/>
            </a:prstGeom>
            <a:noFill/>
          </p:spPr>
          <p:txBody>
            <a:bodyPr wrap="square">
              <a:spAutoFit/>
            </a:bodyPr>
            <a:lstStyle/>
            <a:p>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Bringing system leadership together with subject matter expertise and policy oversight</a:t>
              </a:r>
              <a:endParaRPr lang="en-GB" sz="1200" dirty="0"/>
            </a:p>
          </p:txBody>
        </p:sp>
        <p:sp>
          <p:nvSpPr>
            <p:cNvPr id="6" name="Arrow: Right 5">
              <a:extLst>
                <a:ext uri="{FF2B5EF4-FFF2-40B4-BE49-F238E27FC236}">
                  <a16:creationId xmlns:a16="http://schemas.microsoft.com/office/drawing/2014/main" id="{6A90476E-F009-B586-F1B9-C42799F341D9}"/>
                </a:ext>
              </a:extLst>
            </p:cNvPr>
            <p:cNvSpPr/>
            <p:nvPr/>
          </p:nvSpPr>
          <p:spPr>
            <a:xfrm rot="10800000">
              <a:off x="5369810" y="4685617"/>
              <a:ext cx="3632822" cy="1296654"/>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55B3261E-8782-A45E-E65F-70F1607C61FA}"/>
                </a:ext>
              </a:extLst>
            </p:cNvPr>
            <p:cNvSpPr txBox="1"/>
            <p:nvPr/>
          </p:nvSpPr>
          <p:spPr>
            <a:xfrm>
              <a:off x="6802767" y="4998978"/>
              <a:ext cx="2165928" cy="646331"/>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Informing practice, making recommendations, starting an on-going conversation</a:t>
              </a:r>
            </a:p>
          </p:txBody>
        </p:sp>
      </p:grpSp>
      <p:sp>
        <p:nvSpPr>
          <p:cNvPr id="33" name="Flowchart: Delay 32">
            <a:extLst>
              <a:ext uri="{FF2B5EF4-FFF2-40B4-BE49-F238E27FC236}">
                <a16:creationId xmlns:a16="http://schemas.microsoft.com/office/drawing/2014/main" id="{F156072A-72DE-9C73-0841-6736490380D2}"/>
              </a:ext>
            </a:extLst>
          </p:cNvPr>
          <p:cNvSpPr/>
          <p:nvPr/>
        </p:nvSpPr>
        <p:spPr>
          <a:xfrm rot="10800000">
            <a:off x="8458221" y="2290594"/>
            <a:ext cx="3043392" cy="2701353"/>
          </a:xfrm>
          <a:prstGeom prst="flowChartDela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5BB9850-F5BD-5848-405F-DD5516E34202}"/>
              </a:ext>
            </a:extLst>
          </p:cNvPr>
          <p:cNvSpPr txBox="1"/>
          <p:nvPr/>
        </p:nvSpPr>
        <p:spPr>
          <a:xfrm>
            <a:off x="9489886" y="3722051"/>
            <a:ext cx="1639079" cy="868507"/>
          </a:xfrm>
          <a:prstGeom prst="rect">
            <a:avLst/>
          </a:prstGeom>
          <a:noFill/>
        </p:spPr>
        <p:txBody>
          <a:bodyPr wrap="square">
            <a:spAutoFit/>
          </a:bodyPr>
          <a:lstStyle/>
          <a:p>
            <a:pPr marL="0" marR="0" lvl="0" indent="0" defTabSz="914377"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rPr>
              <a:t>Dr Kathy McLean</a:t>
            </a:r>
            <a:r>
              <a:rPr kumimoji="0" lang="en-GB" sz="1200" b="0" i="0" u="none" strike="noStrike" kern="12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rPr>
              <a:t>, Chair, Nottingham and Nottinghamshire ICB and ICP</a:t>
            </a:r>
          </a:p>
        </p:txBody>
      </p:sp>
      <p:sp>
        <p:nvSpPr>
          <p:cNvPr id="50" name="TextBox 49">
            <a:extLst>
              <a:ext uri="{FF2B5EF4-FFF2-40B4-BE49-F238E27FC236}">
                <a16:creationId xmlns:a16="http://schemas.microsoft.com/office/drawing/2014/main" id="{27149F82-0132-FAA1-3F5D-06635987C46B}"/>
              </a:ext>
            </a:extLst>
          </p:cNvPr>
          <p:cNvSpPr txBox="1"/>
          <p:nvPr/>
        </p:nvSpPr>
        <p:spPr>
          <a:xfrm>
            <a:off x="9489886" y="2617093"/>
            <a:ext cx="1722743" cy="868507"/>
          </a:xfrm>
          <a:prstGeom prst="rect">
            <a:avLst/>
          </a:prstGeom>
          <a:noFill/>
        </p:spPr>
        <p:txBody>
          <a:bodyPr wrap="square">
            <a:spAutoFit/>
          </a:bodyPr>
          <a:lstStyle/>
          <a:p>
            <a:pPr marL="0" marR="0" lvl="0" indent="0" defTabSz="914377" rtl="0" eaLnBrk="1" fontAlgn="auto" latinLnBrk="0" hangingPunct="1">
              <a:lnSpc>
                <a:spcPct val="107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rPr>
              <a:t>Sir Richard Leese</a:t>
            </a:r>
            <a:r>
              <a:rPr kumimoji="0" lang="en-GB" sz="1200" b="0" i="0" u="none" strike="noStrike" kern="12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rPr>
              <a:t>, Chair, Greater Manchester Integrated Care Board </a:t>
            </a:r>
          </a:p>
        </p:txBody>
      </p:sp>
      <p:sp>
        <p:nvSpPr>
          <p:cNvPr id="48" name="TextBox 47">
            <a:extLst>
              <a:ext uri="{FF2B5EF4-FFF2-40B4-BE49-F238E27FC236}">
                <a16:creationId xmlns:a16="http://schemas.microsoft.com/office/drawing/2014/main" id="{7878E284-E238-15D3-28F5-327CDBF094FE}"/>
              </a:ext>
            </a:extLst>
          </p:cNvPr>
          <p:cNvSpPr txBox="1"/>
          <p:nvPr/>
        </p:nvSpPr>
        <p:spPr>
          <a:xfrm>
            <a:off x="7649175" y="3481656"/>
            <a:ext cx="2670744" cy="292388"/>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300" i="0" u="none" strike="noStrike" kern="1200" cap="none" spc="0" normalizeH="0" baseline="0" noProof="0" dirty="0">
                <a:ln>
                  <a:noFill/>
                </a:ln>
                <a:solidFill>
                  <a:schemeClr val="bg1"/>
                </a:solidFill>
                <a:effectLst/>
                <a:uLnTx/>
                <a:uFillTx/>
                <a:latin typeface="Arial" panose="020B0604020202020204"/>
                <a:ea typeface="+mn-ea"/>
                <a:cs typeface="+mn-cs"/>
              </a:rPr>
              <a:t>Co-chairs</a:t>
            </a:r>
          </a:p>
        </p:txBody>
      </p:sp>
      <p:sp>
        <p:nvSpPr>
          <p:cNvPr id="9" name="Rectangle 8">
            <a:extLst>
              <a:ext uri="{FF2B5EF4-FFF2-40B4-BE49-F238E27FC236}">
                <a16:creationId xmlns:a16="http://schemas.microsoft.com/office/drawing/2014/main" id="{E5422B72-3532-807D-0166-0A0CA87395C2}"/>
              </a:ext>
            </a:extLst>
          </p:cNvPr>
          <p:cNvSpPr/>
          <p:nvPr/>
        </p:nvSpPr>
        <p:spPr>
          <a:xfrm>
            <a:off x="3663534" y="3963803"/>
            <a:ext cx="1001731" cy="167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BE31FCAE-437B-8E98-ED9F-CA331D596208}"/>
              </a:ext>
            </a:extLst>
          </p:cNvPr>
          <p:cNvSpPr>
            <a:spLocks noGrp="1"/>
          </p:cNvSpPr>
          <p:nvPr>
            <p:ph type="title"/>
          </p:nvPr>
        </p:nvSpPr>
        <p:spPr>
          <a:xfrm>
            <a:off x="479425" y="372269"/>
            <a:ext cx="11233150" cy="575182"/>
          </a:xfrm>
        </p:spPr>
        <p:txBody>
          <a:bodyPr/>
          <a:lstStyle/>
          <a:p>
            <a:r>
              <a:rPr lang="en-GB" dirty="0"/>
              <a:t>Securing a broad understanding, agreeing a collective voice</a:t>
            </a:r>
          </a:p>
        </p:txBody>
      </p:sp>
      <p:pic>
        <p:nvPicPr>
          <p:cNvPr id="10" name="Graphic 9" descr="Home with solid fill">
            <a:hlinkClick r:id="rId5" action="ppaction://hlinksldjump"/>
            <a:extLst>
              <a:ext uri="{FF2B5EF4-FFF2-40B4-BE49-F238E27FC236}">
                <a16:creationId xmlns:a16="http://schemas.microsoft.com/office/drawing/2014/main" id="{DCB4CFDD-24F0-8D59-1EDF-911F5936B9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49562" y="96945"/>
            <a:ext cx="482400" cy="482400"/>
          </a:xfrm>
          <a:prstGeom prst="rect">
            <a:avLst/>
          </a:prstGeom>
        </p:spPr>
      </p:pic>
    </p:spTree>
    <p:extLst>
      <p:ext uri="{BB962C8B-B14F-4D97-AF65-F5344CB8AC3E}">
        <p14:creationId xmlns:p14="http://schemas.microsoft.com/office/powerpoint/2010/main" val="410895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5358-E855-2941-A10E-052E51CC50B4}"/>
              </a:ext>
            </a:extLst>
          </p:cNvPr>
          <p:cNvSpPr>
            <a:spLocks noGrp="1"/>
          </p:cNvSpPr>
          <p:nvPr>
            <p:ph type="title"/>
          </p:nvPr>
        </p:nvSpPr>
        <p:spPr>
          <a:xfrm>
            <a:off x="479425" y="372269"/>
            <a:ext cx="11233150" cy="1035804"/>
          </a:xfrm>
        </p:spPr>
        <p:txBody>
          <a:bodyPr vert="horz" lIns="0" tIns="0" rIns="0" bIns="0" rtlCol="0" anchor="t" anchorCtr="0">
            <a:normAutofit/>
          </a:bodyPr>
          <a:lstStyle/>
          <a:p>
            <a:r>
              <a:rPr lang="en-GB" dirty="0"/>
              <a:t>Our ambitions and purpose</a:t>
            </a:r>
            <a:endParaRPr lang="en-GB" kern="1200" dirty="0">
              <a:latin typeface="+mj-lt"/>
              <a:ea typeface="+mj-ea"/>
              <a:cs typeface="+mj-cs"/>
            </a:endParaRPr>
          </a:p>
        </p:txBody>
      </p:sp>
      <p:sp>
        <p:nvSpPr>
          <p:cNvPr id="5" name="Slide Number Placeholder 4">
            <a:extLst>
              <a:ext uri="{FF2B5EF4-FFF2-40B4-BE49-F238E27FC236}">
                <a16:creationId xmlns:a16="http://schemas.microsoft.com/office/drawing/2014/main" id="{CE3941ED-409F-9D46-868B-F53DA25885D4}"/>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marL="0" marR="0" lvl="0" indent="0" algn="r" defTabSz="914377" rtl="0" eaLnBrk="1" fontAlgn="auto" latinLnBrk="0" hangingPunct="1">
              <a:lnSpc>
                <a:spcPct val="100000"/>
              </a:lnSpc>
              <a:spcBef>
                <a:spcPts val="0"/>
              </a:spcBef>
              <a:spcAft>
                <a:spcPts val="600"/>
              </a:spcAft>
              <a:buClrTx/>
              <a:buSzTx/>
              <a:buFontTx/>
              <a:buNone/>
              <a:tabLst/>
              <a:defRPr/>
            </a:pPr>
            <a:fld id="{FD15E2C3-2FDC-5443-A5D7-CEF7C1191BA7}" type="slidenum">
              <a:rPr kumimoji="0" lang="en-GB" sz="900" b="0" i="0" u="none" strike="noStrike" kern="1200" cap="none" spc="0" normalizeH="0" baseline="0" noProof="0" smtClean="0">
                <a:ln>
                  <a:noFill/>
                </a:ln>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600"/>
                </a:spcAft>
                <a:buClrTx/>
                <a:buSzTx/>
                <a:buFontTx/>
                <a:buNone/>
                <a:tabLst/>
                <a:defRPr/>
              </a:pPr>
              <a:t>5</a:t>
            </a:fld>
            <a:endParaRPr kumimoji="0" lang="en-GB" sz="900" b="0" i="0" u="none" strike="noStrike" kern="1200" cap="none" spc="0" normalizeH="0" baseline="0" noProof="0" dirty="0">
              <a:ln>
                <a:noFill/>
              </a:ln>
              <a:effectLst/>
              <a:uLnTx/>
              <a:uFillTx/>
              <a:latin typeface="Arial" panose="020B0604020202020204"/>
              <a:ea typeface="+mn-ea"/>
              <a:cs typeface="+mn-cs"/>
            </a:endParaRPr>
          </a:p>
        </p:txBody>
      </p:sp>
      <p:pic>
        <p:nvPicPr>
          <p:cNvPr id="3" name="Graphic 53">
            <a:extLst>
              <a:ext uri="{FF2B5EF4-FFF2-40B4-BE49-F238E27FC236}">
                <a16:creationId xmlns:a16="http://schemas.microsoft.com/office/drawing/2014/main" id="{4CEE3186-8797-AE75-855F-6B0AF4EDA6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5975" y="6298168"/>
            <a:ext cx="1752600" cy="255270"/>
          </a:xfrm>
          <a:prstGeom prst="rect">
            <a:avLst/>
          </a:prstGeom>
        </p:spPr>
      </p:pic>
      <p:sp>
        <p:nvSpPr>
          <p:cNvPr id="7" name="Text Placeholder 3">
            <a:extLst>
              <a:ext uri="{FF2B5EF4-FFF2-40B4-BE49-F238E27FC236}">
                <a16:creationId xmlns:a16="http://schemas.microsoft.com/office/drawing/2014/main" id="{373BA47B-3810-E804-E3AB-DB43EAA920D4}"/>
              </a:ext>
            </a:extLst>
          </p:cNvPr>
          <p:cNvSpPr txBox="1">
            <a:spLocks/>
          </p:cNvSpPr>
          <p:nvPr/>
        </p:nvSpPr>
        <p:spPr bwMode="gray">
          <a:xfrm>
            <a:off x="479426" y="1406761"/>
            <a:ext cx="9605100" cy="831794"/>
          </a:xfrm>
          <a:prstGeom prst="rect">
            <a:avLst/>
          </a:prstGeom>
        </p:spPr>
        <p:txBody>
          <a:bodyPr vert="horz" lIns="0" tIns="0" rIns="0" bIns="0" rtlCol="0">
            <a:noAutofit/>
          </a:bodyPr>
          <a:lstStyle/>
          <a:p>
            <a:pPr marL="171450" marR="0" lvl="0" indent="-1714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effectLst/>
              <a:uLnTx/>
              <a:uFillTx/>
              <a:latin typeface="Arial" panose="020B0604020202020204"/>
              <a:ea typeface="+mn-ea"/>
              <a:cs typeface="+mn-cs"/>
            </a:endParaRPr>
          </a:p>
        </p:txBody>
      </p:sp>
      <p:sp>
        <p:nvSpPr>
          <p:cNvPr id="4" name="Footer Placeholder 4">
            <a:extLst>
              <a:ext uri="{FF2B5EF4-FFF2-40B4-BE49-F238E27FC236}">
                <a16:creationId xmlns:a16="http://schemas.microsoft.com/office/drawing/2014/main" id="{698079A4-9DAA-5D24-1508-99441402B386}"/>
              </a:ext>
            </a:extLst>
          </p:cNvPr>
          <p:cNvSpPr>
            <a:spLocks noGrp="1"/>
          </p:cNvSpPr>
          <p:nvPr>
            <p:ph type="ftr" sz="quarter" idx="3"/>
          </p:nvPr>
        </p:nvSpPr>
        <p:spPr>
          <a:xfrm>
            <a:off x="479425" y="6365876"/>
            <a:ext cx="4102100" cy="119855"/>
          </a:xfrm>
        </p:spPr>
        <p:txBody>
          <a:bodyPr vert="horz" lIns="0" tIns="0" rIns="0" bIns="0" rtlCol="0" anchor="t" anchorCtr="0">
            <a:normAutofit/>
          </a:bodyPr>
          <a:lstStyle>
            <a:lvl1pPr algn="l">
              <a:defRPr sz="900">
                <a:solidFill>
                  <a:schemeClr val="tx1"/>
                </a:solidFill>
              </a:defRPr>
            </a:lvl1pPr>
          </a:lstStyle>
          <a:p>
            <a:pPr fontAlgn="base">
              <a:lnSpc>
                <a:spcPct val="90000"/>
              </a:lnSpc>
              <a:spcAft>
                <a:spcPts val="600"/>
              </a:spcAft>
            </a:pPr>
            <a:r>
              <a:rPr lang="en-US" sz="800" kern="1200" dirty="0">
                <a:latin typeface="+mj-lt"/>
                <a:ea typeface="+mn-ea"/>
                <a:cs typeface="+mn-cs"/>
              </a:rPr>
              <a:t>Prevention, population health and prosperity: a new era in devolution </a:t>
            </a:r>
            <a:endParaRPr lang="en-GB" sz="800" kern="1200" dirty="0">
              <a:latin typeface="+mj-lt"/>
              <a:ea typeface="+mn-ea"/>
              <a:cs typeface="+mn-cs"/>
            </a:endParaRPr>
          </a:p>
        </p:txBody>
      </p:sp>
      <p:grpSp>
        <p:nvGrpSpPr>
          <p:cNvPr id="8" name="Group 7">
            <a:extLst>
              <a:ext uri="{FF2B5EF4-FFF2-40B4-BE49-F238E27FC236}">
                <a16:creationId xmlns:a16="http://schemas.microsoft.com/office/drawing/2014/main" id="{C07214DA-98BE-5239-AF92-E1BCD27C6153}"/>
              </a:ext>
            </a:extLst>
          </p:cNvPr>
          <p:cNvGrpSpPr/>
          <p:nvPr/>
        </p:nvGrpSpPr>
        <p:grpSpPr>
          <a:xfrm>
            <a:off x="360038" y="1295399"/>
            <a:ext cx="10355587" cy="3660539"/>
            <a:chOff x="360038" y="1295399"/>
            <a:chExt cx="10355587" cy="3660539"/>
          </a:xfrm>
        </p:grpSpPr>
        <p:sp>
          <p:nvSpPr>
            <p:cNvPr id="15" name="Rectangle: Rounded Corners 14">
              <a:extLst>
                <a:ext uri="{FF2B5EF4-FFF2-40B4-BE49-F238E27FC236}">
                  <a16:creationId xmlns:a16="http://schemas.microsoft.com/office/drawing/2014/main" id="{1A10C49C-7201-BA6A-7360-42862F20A01D}"/>
                </a:ext>
              </a:extLst>
            </p:cNvPr>
            <p:cNvSpPr/>
            <p:nvPr/>
          </p:nvSpPr>
          <p:spPr>
            <a:xfrm>
              <a:off x="360038" y="1295399"/>
              <a:ext cx="10355587" cy="366053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94FBFBF-8037-FF3E-98F6-3015A9E710DE}"/>
                </a:ext>
              </a:extLst>
            </p:cNvPr>
            <p:cNvSpPr txBox="1"/>
            <p:nvPr/>
          </p:nvSpPr>
          <p:spPr>
            <a:xfrm>
              <a:off x="733427" y="1575856"/>
              <a:ext cx="9782174" cy="3225370"/>
            </a:xfrm>
            <a:prstGeom prst="rect">
              <a:avLst/>
            </a:prstGeom>
            <a:noFill/>
          </p:spPr>
          <p:txBody>
            <a:bodyPr wrap="square">
              <a:spAutoFit/>
            </a:bodyPr>
            <a:lstStyle/>
            <a:p>
              <a:pPr marL="171450" marR="0" lvl="0" indent="-1714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1300" b="1" i="0" u="none" strike="noStrike" kern="1200" cap="none" spc="0" normalizeH="0" baseline="0" noProof="0" dirty="0">
                  <a:ln>
                    <a:noFill/>
                  </a:ln>
                  <a:effectLst/>
                  <a:uLnTx/>
                  <a:uFillTx/>
                  <a:latin typeface="Arial" panose="020B0604020202020204"/>
                  <a:ea typeface="+mn-ea"/>
                  <a:cs typeface="+mn-cs"/>
                </a:rPr>
                <a:t>Help leaders understand more about commonalities in recent reforms</a:t>
              </a:r>
              <a:r>
                <a:rPr kumimoji="0" lang="en-US" sz="1300" b="0" i="0" u="none" strike="noStrike" kern="1200" cap="none" spc="0" normalizeH="0" baseline="0" noProof="0" dirty="0">
                  <a:ln>
                    <a:noFill/>
                  </a:ln>
                  <a:effectLst/>
                  <a:uLnTx/>
                  <a:uFillTx/>
                  <a:latin typeface="Arial" panose="020B0604020202020204"/>
                  <a:ea typeface="+mn-ea"/>
                  <a:cs typeface="+mn-cs"/>
                </a:rPr>
                <a:t>, including key partners, issues and why this matters.</a:t>
              </a:r>
            </a:p>
            <a:p>
              <a:pPr marL="171450" marR="0" lvl="0" indent="-1714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1300" b="1" i="0" u="none" strike="noStrike" kern="1200" cap="none" spc="0" normalizeH="0" baseline="0" noProof="0" dirty="0">
                  <a:ln>
                    <a:noFill/>
                  </a:ln>
                  <a:effectLst/>
                  <a:uLnTx/>
                  <a:uFillTx/>
                  <a:latin typeface="Arial" panose="020B0604020202020204"/>
                  <a:ea typeface="+mn-ea"/>
                  <a:cs typeface="+mn-cs"/>
                </a:rPr>
                <a:t>Support closer working and better navigation </a:t>
              </a:r>
              <a:r>
                <a:rPr kumimoji="0" lang="en-US" sz="1300" b="0" i="0" u="none" strike="noStrike" kern="1200" cap="none" spc="0" normalizeH="0" baseline="0" noProof="0" dirty="0">
                  <a:ln>
                    <a:noFill/>
                  </a:ln>
                  <a:effectLst/>
                  <a:uLnTx/>
                  <a:uFillTx/>
                  <a:latin typeface="Arial" panose="020B0604020202020204"/>
                  <a:ea typeface="+mn-ea"/>
                  <a:cs typeface="+mn-cs"/>
                </a:rPr>
                <a:t>between ICS and devolved arrangements.</a:t>
              </a:r>
            </a:p>
            <a:p>
              <a:pPr marL="171450" marR="0" lvl="0" indent="-1714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1300" b="1" i="0" u="none" strike="noStrike" kern="1200" cap="none" spc="0" normalizeH="0" baseline="0" noProof="0" dirty="0">
                  <a:ln>
                    <a:noFill/>
                  </a:ln>
                  <a:effectLst/>
                  <a:uLnTx/>
                  <a:uFillTx/>
                  <a:latin typeface="Arial" panose="020B0604020202020204"/>
                  <a:ea typeface="+mn-ea"/>
                  <a:cs typeface="+mn-cs"/>
                </a:rPr>
                <a:t>Make national recommendations </a:t>
              </a:r>
              <a:r>
                <a:rPr kumimoji="0" lang="en-US" sz="1300" b="0" i="0" u="none" strike="noStrike" kern="1200" cap="none" spc="0" normalizeH="0" baseline="0" noProof="0" dirty="0">
                  <a:ln>
                    <a:noFill/>
                  </a:ln>
                  <a:effectLst/>
                  <a:uLnTx/>
                  <a:uFillTx/>
                  <a:latin typeface="Arial" panose="020B0604020202020204"/>
                  <a:ea typeface="+mn-ea"/>
                  <a:cs typeface="+mn-cs"/>
                </a:rPr>
                <a:t>to the government and to other bodies and </a:t>
              </a:r>
              <a:r>
                <a:rPr kumimoji="0" lang="en-US" sz="1300" b="1" i="0" u="none" strike="noStrike" kern="1200" cap="none" spc="0" normalizeH="0" baseline="0" noProof="0" dirty="0">
                  <a:ln>
                    <a:noFill/>
                  </a:ln>
                  <a:effectLst/>
                  <a:uLnTx/>
                  <a:uFillTx/>
                  <a:latin typeface="Arial" panose="020B0604020202020204"/>
                  <a:ea typeface="+mn-ea"/>
                  <a:cs typeface="+mn-cs"/>
                </a:rPr>
                <a:t>highlight principles of good local working</a:t>
              </a:r>
              <a:r>
                <a:rPr kumimoji="0" lang="en-US" sz="1300" b="0" i="0" u="none" strike="noStrike" kern="1200" cap="none" spc="0" normalizeH="0" baseline="0" noProof="0" dirty="0">
                  <a:ln>
                    <a:noFill/>
                  </a:ln>
                  <a:effectLst/>
                  <a:uLnTx/>
                  <a:uFillTx/>
                  <a:latin typeface="Arial" panose="020B0604020202020204"/>
                  <a:ea typeface="+mn-ea"/>
                  <a:cs typeface="+mn-cs"/>
                </a:rPr>
                <a:t>, including good practice and case studies.</a:t>
              </a:r>
            </a:p>
            <a:p>
              <a:pPr marL="171450" marR="0" lvl="0" indent="-1714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1300" b="1" i="0" u="none" strike="noStrike" kern="1200" cap="none" spc="0" normalizeH="0" baseline="0" noProof="0" dirty="0">
                  <a:ln>
                    <a:noFill/>
                  </a:ln>
                  <a:effectLst/>
                  <a:uLnTx/>
                  <a:uFillTx/>
                  <a:latin typeface="Arial" panose="020B0604020202020204"/>
                  <a:ea typeface="+mn-ea"/>
                  <a:cs typeface="+mn-cs"/>
                </a:rPr>
                <a:t>Build up and continue the conversation </a:t>
              </a:r>
              <a:r>
                <a:rPr kumimoji="0" lang="en-US" sz="1300" b="0" i="0" u="none" strike="noStrike" kern="1200" cap="none" spc="0" normalizeH="0" baseline="0" noProof="0" dirty="0">
                  <a:ln>
                    <a:noFill/>
                  </a:ln>
                  <a:effectLst/>
                  <a:uLnTx/>
                  <a:uFillTx/>
                  <a:latin typeface="Arial" panose="020B0604020202020204"/>
                  <a:ea typeface="+mn-ea"/>
                  <a:cs typeface="+mn-cs"/>
                </a:rPr>
                <a:t>with and between NHS Confederation and LGA members, including feeding into further policy and influencing work.</a:t>
              </a:r>
            </a:p>
            <a:p>
              <a:pPr marL="171450" marR="0" lvl="0" indent="-1714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1300" b="1" i="0" u="none" strike="noStrike" kern="1200" cap="none" spc="0" normalizeH="0" baseline="0" noProof="0" dirty="0">
                  <a:ln>
                    <a:noFill/>
                  </a:ln>
                  <a:effectLst/>
                  <a:uLnTx/>
                  <a:uFillTx/>
                  <a:latin typeface="Arial" panose="020B0604020202020204"/>
                  <a:ea typeface="+mn-ea"/>
                  <a:cs typeface="+mn-cs"/>
                </a:rPr>
                <a:t>Develop a ‘space’ </a:t>
              </a:r>
              <a:r>
                <a:rPr kumimoji="0" lang="en-US" sz="1300" b="0" i="0" u="none" strike="noStrike" kern="1200" cap="none" spc="0" normalizeH="0" baseline="0" noProof="0" dirty="0">
                  <a:ln>
                    <a:noFill/>
                  </a:ln>
                  <a:effectLst/>
                  <a:uLnTx/>
                  <a:uFillTx/>
                  <a:latin typeface="Arial" panose="020B0604020202020204"/>
                  <a:ea typeface="+mn-ea"/>
                  <a:cs typeface="+mn-cs"/>
                </a:rPr>
                <a:t>where we can </a:t>
              </a:r>
              <a:r>
                <a:rPr kumimoji="0" lang="en-US" sz="1300" b="1" i="0" u="none" strike="noStrike" kern="1200" cap="none" spc="0" normalizeH="0" baseline="0" noProof="0" dirty="0">
                  <a:ln>
                    <a:noFill/>
                  </a:ln>
                  <a:effectLst/>
                  <a:uLnTx/>
                  <a:uFillTx/>
                  <a:latin typeface="Arial" panose="020B0604020202020204"/>
                  <a:ea typeface="+mn-ea"/>
                  <a:cs typeface="+mn-cs"/>
                </a:rPr>
                <a:t>provide continued updates, guidance, support and advice </a:t>
              </a:r>
              <a:r>
                <a:rPr kumimoji="0" lang="en-US" sz="1300" b="0" i="0" u="none" strike="noStrike" kern="1200" cap="none" spc="0" normalizeH="0" baseline="0" noProof="0" dirty="0">
                  <a:ln>
                    <a:noFill/>
                  </a:ln>
                  <a:effectLst/>
                  <a:uLnTx/>
                  <a:uFillTx/>
                  <a:latin typeface="Arial" panose="020B0604020202020204"/>
                  <a:ea typeface="+mn-ea"/>
                  <a:cs typeface="+mn-cs"/>
                </a:rPr>
                <a:t>as these reforms develop.</a:t>
              </a:r>
            </a:p>
            <a:p>
              <a:pPr marL="171450" marR="0" lvl="0" indent="-1714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1300" b="1" i="0" u="none" strike="noStrike" kern="1200" cap="none" spc="0" normalizeH="0" baseline="0" noProof="0" dirty="0">
                  <a:ln>
                    <a:noFill/>
                  </a:ln>
                  <a:effectLst/>
                  <a:uLnTx/>
                  <a:uFillTx/>
                  <a:latin typeface="Arial" panose="020B0604020202020204"/>
                  <a:ea typeface="+mn-ea"/>
                  <a:cs typeface="+mn-cs"/>
                </a:rPr>
                <a:t>Help the culture shift </a:t>
              </a:r>
              <a:r>
                <a:rPr kumimoji="0" lang="en-US" sz="1300" b="0" i="0" u="none" strike="noStrike" kern="1200" cap="none" spc="0" normalizeH="0" baseline="0" noProof="0" dirty="0">
                  <a:ln>
                    <a:noFill/>
                  </a:ln>
                  <a:effectLst/>
                  <a:uLnTx/>
                  <a:uFillTx/>
                  <a:latin typeface="Arial" panose="020B0604020202020204"/>
                  <a:ea typeface="+mn-ea"/>
                  <a:cs typeface="+mn-cs"/>
                </a:rPr>
                <a:t>needed to unlock local leadership and use autonomy for shared populations. </a:t>
              </a:r>
              <a:endParaRPr kumimoji="0" lang="en-GB" sz="1300" b="0" i="0" u="none" strike="noStrike" kern="1200" cap="none" spc="0" normalizeH="0" baseline="0" noProof="0" dirty="0">
                <a:ln>
                  <a:noFill/>
                </a:ln>
                <a:effectLst/>
                <a:uLnTx/>
                <a:uFillTx/>
                <a:latin typeface="Arial" panose="020B0604020202020204"/>
                <a:ea typeface="+mn-ea"/>
                <a:cs typeface="+mn-cs"/>
              </a:endParaRPr>
            </a:p>
          </p:txBody>
        </p:sp>
      </p:grpSp>
      <p:pic>
        <p:nvPicPr>
          <p:cNvPr id="6" name="Graphic 5" descr="Home with solid fill">
            <a:hlinkClick r:id="rId5" action="ppaction://hlinksldjump"/>
            <a:extLst>
              <a:ext uri="{FF2B5EF4-FFF2-40B4-BE49-F238E27FC236}">
                <a16:creationId xmlns:a16="http://schemas.microsoft.com/office/drawing/2014/main" id="{0B5954F9-15E3-B494-FC3D-98114F52AD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49562" y="96945"/>
            <a:ext cx="482400" cy="482400"/>
          </a:xfrm>
          <a:prstGeom prst="rect">
            <a:avLst/>
          </a:prstGeom>
        </p:spPr>
      </p:pic>
    </p:spTree>
    <p:extLst>
      <p:ext uri="{BB962C8B-B14F-4D97-AF65-F5344CB8AC3E}">
        <p14:creationId xmlns:p14="http://schemas.microsoft.com/office/powerpoint/2010/main" val="220306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F871-065E-0F7D-2EBB-22EBB5046668}"/>
              </a:ext>
            </a:extLst>
          </p:cNvPr>
          <p:cNvSpPr>
            <a:spLocks noGrp="1"/>
          </p:cNvSpPr>
          <p:nvPr>
            <p:ph type="title"/>
          </p:nvPr>
        </p:nvSpPr>
        <p:spPr/>
        <p:txBody>
          <a:bodyPr/>
          <a:lstStyle/>
          <a:p>
            <a:r>
              <a:rPr lang="en-US" dirty="0"/>
              <a:t>What?</a:t>
            </a:r>
            <a:br>
              <a:rPr lang="en-US" dirty="0"/>
            </a:br>
            <a:br>
              <a:rPr lang="en-US" dirty="0"/>
            </a:br>
            <a:endParaRPr lang="en-GB" dirty="0"/>
          </a:p>
        </p:txBody>
      </p:sp>
      <p:sp>
        <p:nvSpPr>
          <p:cNvPr id="9" name="Text Placeholder 8">
            <a:extLst>
              <a:ext uri="{FF2B5EF4-FFF2-40B4-BE49-F238E27FC236}">
                <a16:creationId xmlns:a16="http://schemas.microsoft.com/office/drawing/2014/main" id="{FF4430A7-265A-ECAA-D9AA-F12DEAA0B677}"/>
              </a:ext>
            </a:extLst>
          </p:cNvPr>
          <p:cNvSpPr>
            <a:spLocks noGrp="1"/>
          </p:cNvSpPr>
          <p:nvPr>
            <p:ph type="body" sz="quarter" idx="10"/>
          </p:nvPr>
        </p:nvSpPr>
        <p:spPr/>
        <p:txBody>
          <a:bodyPr/>
          <a:lstStyle/>
          <a:p>
            <a:r>
              <a:rPr kumimoji="0" lang="en-US" sz="2400" b="0" i="0" u="none" strike="noStrike" kern="0" cap="none" spc="0" normalizeH="0" baseline="0" noProof="0" dirty="0">
                <a:ln>
                  <a:noFill/>
                </a:ln>
                <a:effectLst/>
                <a:uLnTx/>
                <a:uFillTx/>
                <a:latin typeface="+mj-lt"/>
                <a:cs typeface="Arial" pitchFamily="34" charset="0"/>
              </a:rPr>
              <a:t>What </a:t>
            </a:r>
            <a:r>
              <a:rPr lang="en-US" sz="2400" kern="0" dirty="0">
                <a:latin typeface="+mj-lt"/>
                <a:cs typeface="Arial" pitchFamily="34" charset="0"/>
              </a:rPr>
              <a:t>is English devolution and what does it mean for an ICS?</a:t>
            </a:r>
          </a:p>
          <a:p>
            <a:endParaRPr lang="en-GB" dirty="0"/>
          </a:p>
        </p:txBody>
      </p:sp>
      <p:grpSp>
        <p:nvGrpSpPr>
          <p:cNvPr id="12" name="Group 11">
            <a:extLst>
              <a:ext uri="{FF2B5EF4-FFF2-40B4-BE49-F238E27FC236}">
                <a16:creationId xmlns:a16="http://schemas.microsoft.com/office/drawing/2014/main" id="{CF581F19-ABAF-11B1-A799-A3236EB655B7}"/>
              </a:ext>
            </a:extLst>
          </p:cNvPr>
          <p:cNvGrpSpPr/>
          <p:nvPr/>
        </p:nvGrpSpPr>
        <p:grpSpPr>
          <a:xfrm>
            <a:off x="8397294" y="172504"/>
            <a:ext cx="3489461" cy="400769"/>
            <a:chOff x="8051657" y="172504"/>
            <a:chExt cx="3489461" cy="400769"/>
          </a:xfrm>
        </p:grpSpPr>
        <p:sp>
          <p:nvSpPr>
            <p:cNvPr id="14" name="AutoShape 12">
              <a:extLst>
                <a:ext uri="{FF2B5EF4-FFF2-40B4-BE49-F238E27FC236}">
                  <a16:creationId xmlns:a16="http://schemas.microsoft.com/office/drawing/2014/main" id="{840ACA75-EBA9-6C75-B74D-1D680DD30A29}"/>
                </a:ext>
              </a:extLst>
            </p:cNvPr>
            <p:cNvSpPr>
              <a:spLocks noChangeArrowheads="1"/>
            </p:cNvSpPr>
            <p:nvPr/>
          </p:nvSpPr>
          <p:spPr bwMode="gray">
            <a:xfrm>
              <a:off x="8051657" y="177273"/>
              <a:ext cx="997200" cy="396000"/>
            </a:xfrm>
            <a:prstGeom prst="homePlate">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hlinkClick r:id="" action="ppaction://hlinkshowjump?jump=nextslide">
                    <a:extLst>
                      <a:ext uri="{A12FA001-AC4F-418D-AE19-62706E023703}">
                        <ahyp:hlinkClr xmlns:ahyp="http://schemas.microsoft.com/office/drawing/2018/hyperlinkcolor" val="tx"/>
                      </a:ext>
                    </a:extLst>
                  </a:hlinkClick>
                </a:rPr>
                <a:t>What?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sp>
          <p:nvSpPr>
            <p:cNvPr id="15" name="AutoShape 13">
              <a:extLst>
                <a:ext uri="{FF2B5EF4-FFF2-40B4-BE49-F238E27FC236}">
                  <a16:creationId xmlns:a16="http://schemas.microsoft.com/office/drawing/2014/main" id="{1D0A7444-1B12-19AB-F7E4-7B5F6986F71C}"/>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2"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6" name="AutoShape 15">
              <a:extLst>
                <a:ext uri="{FF2B5EF4-FFF2-40B4-BE49-F238E27FC236}">
                  <a16:creationId xmlns:a16="http://schemas.microsoft.com/office/drawing/2014/main" id="{47AB6378-BB5F-87D7-0ECA-CE9B7DE8E27A}"/>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3"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17" name="AutoShape 13">
              <a:extLst>
                <a:ext uri="{FF2B5EF4-FFF2-40B4-BE49-F238E27FC236}">
                  <a16:creationId xmlns:a16="http://schemas.microsoft.com/office/drawing/2014/main" id="{06AD23FA-2D6C-81F4-1158-9F1419F77C5B}"/>
                </a:ext>
              </a:extLst>
            </p:cNvPr>
            <p:cNvSpPr>
              <a:spLocks noChangeArrowheads="1"/>
            </p:cNvSpPr>
            <p:nvPr/>
          </p:nvSpPr>
          <p:spPr bwMode="gray">
            <a:xfrm>
              <a:off x="9711495" y="172821"/>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latin typeface="Arial" panose="020B0604020202020204"/>
                  <a:cs typeface="Arial" pitchFamily="34" charset="0"/>
                  <a:hlinkClick r:id="rId4" action="ppaction://hlinksldjump"/>
                </a:rPr>
                <a:t>How</a:t>
              </a:r>
              <a:r>
                <a:rPr kumimoji="0" lang="en-US" sz="1000" b="1" i="0" u="none" strike="noStrike" kern="0" cap="none" spc="0" normalizeH="0" baseline="0" noProof="0" dirty="0">
                  <a:ln>
                    <a:noFill/>
                  </a:ln>
                  <a:effectLst/>
                  <a:uLnTx/>
                  <a:uFillTx/>
                  <a:latin typeface="Arial" panose="020B0604020202020204"/>
                  <a:cs typeface="Arial" pitchFamily="34" charset="0"/>
                  <a:hlinkClick r:id="rId4" action="ppaction://hlinksldjump"/>
                </a:rPr>
                <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grpSp>
      <p:pic>
        <p:nvPicPr>
          <p:cNvPr id="20" name="Graphic 19" descr="Home with solid fill">
            <a:hlinkClick r:id="rId5" action="ppaction://hlinksldjump"/>
            <a:extLst>
              <a:ext uri="{FF2B5EF4-FFF2-40B4-BE49-F238E27FC236}">
                <a16:creationId xmlns:a16="http://schemas.microsoft.com/office/drawing/2014/main" id="{9F25805E-1454-2327-C62B-517F9BA200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43643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D7F0-4649-7682-0E5F-99ED2094135A}"/>
              </a:ext>
            </a:extLst>
          </p:cNvPr>
          <p:cNvSpPr>
            <a:spLocks noGrp="1"/>
          </p:cNvSpPr>
          <p:nvPr>
            <p:ph type="title"/>
          </p:nvPr>
        </p:nvSpPr>
        <p:spPr>
          <a:xfrm>
            <a:off x="479425" y="372269"/>
            <a:ext cx="6565809" cy="1035804"/>
          </a:xfrm>
        </p:spPr>
        <p:txBody>
          <a:bodyPr/>
          <a:lstStyle/>
          <a:p>
            <a:r>
              <a:rPr lang="en-US" dirty="0"/>
              <a:t>Health and devolution: understanding the background to devolution</a:t>
            </a:r>
            <a:endParaRPr lang="en-GB" dirty="0"/>
          </a:p>
        </p:txBody>
      </p:sp>
      <p:sp>
        <p:nvSpPr>
          <p:cNvPr id="4" name="Slide Number Placeholder 3">
            <a:extLst>
              <a:ext uri="{FF2B5EF4-FFF2-40B4-BE49-F238E27FC236}">
                <a16:creationId xmlns:a16="http://schemas.microsoft.com/office/drawing/2014/main" id="{455A0352-55F5-CD98-79BA-2CEBA86A02C8}"/>
              </a:ext>
            </a:extLst>
          </p:cNvPr>
          <p:cNvSpPr>
            <a:spLocks noGrp="1"/>
          </p:cNvSpPr>
          <p:nvPr>
            <p:ph type="sldNum" sz="quarter" idx="12"/>
          </p:nvPr>
        </p:nvSpPr>
        <p:spPr/>
        <p:txBody>
          <a:bodyPr/>
          <a:lstStyle/>
          <a:p>
            <a:fld id="{FD15E2C3-2FDC-5443-A5D7-CEF7C1191BA7}" type="slidenum">
              <a:rPr lang="en-GB" smtClean="0"/>
              <a:t>7</a:t>
            </a:fld>
            <a:endParaRPr lang="en-GB" dirty="0"/>
          </a:p>
        </p:txBody>
      </p:sp>
      <p:sp>
        <p:nvSpPr>
          <p:cNvPr id="13" name="TextBox 12">
            <a:extLst>
              <a:ext uri="{FF2B5EF4-FFF2-40B4-BE49-F238E27FC236}">
                <a16:creationId xmlns:a16="http://schemas.microsoft.com/office/drawing/2014/main" id="{07BCD5B7-B3D8-30BA-7C14-CEDA542DA0ED}"/>
              </a:ext>
            </a:extLst>
          </p:cNvPr>
          <p:cNvSpPr txBox="1"/>
          <p:nvPr/>
        </p:nvSpPr>
        <p:spPr>
          <a:xfrm>
            <a:off x="479425" y="1706343"/>
            <a:ext cx="10698858" cy="292387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200" dirty="0"/>
              <a:t>Devolution in England is the </a:t>
            </a:r>
            <a:r>
              <a:rPr lang="en-US" sz="1200" b="1" dirty="0"/>
              <a:t>delegation of powers, </a:t>
            </a:r>
            <a:r>
              <a:rPr lang="en-US" sz="1200" b="1" dirty="0" err="1"/>
              <a:t>programmes</a:t>
            </a:r>
            <a:r>
              <a:rPr lang="en-US" sz="1200" b="1" dirty="0"/>
              <a:t> and funding </a:t>
            </a:r>
            <a:r>
              <a:rPr lang="en-US" sz="1200" dirty="0"/>
              <a:t>from national government, in Westminster, to local government.</a:t>
            </a:r>
          </a:p>
          <a:p>
            <a:pPr marL="285750" indent="-285750">
              <a:spcAft>
                <a:spcPts val="600"/>
              </a:spcAft>
              <a:buFont typeface="Arial" panose="020B0604020202020204" pitchFamily="34" charset="0"/>
              <a:buChar char="•"/>
            </a:pPr>
            <a:r>
              <a:rPr lang="en-US" sz="1200" dirty="0"/>
              <a:t>As of November 2023, </a:t>
            </a:r>
            <a:r>
              <a:rPr lang="en-US" sz="1200" b="1" dirty="0"/>
              <a:t>devolution deals have been agreed with 17 areas in England</a:t>
            </a:r>
            <a:r>
              <a:rPr lang="en-US" sz="1200" dirty="0"/>
              <a:t>. This trend is set to continue and accelerate.</a:t>
            </a:r>
          </a:p>
          <a:p>
            <a:pPr marL="285750" indent="-285750">
              <a:spcAft>
                <a:spcPts val="600"/>
              </a:spcAft>
              <a:buFont typeface="Arial" panose="020B0604020202020204" pitchFamily="34" charset="0"/>
              <a:buChar char="•"/>
            </a:pPr>
            <a:r>
              <a:rPr lang="en-US" sz="1200" dirty="0"/>
              <a:t>The 2022 levelling up white paper set out the mission that by 2030 </a:t>
            </a:r>
            <a:r>
              <a:rPr lang="en-US" sz="1200" b="1" dirty="0"/>
              <a:t>every part of England that wants one will have a devolution deal</a:t>
            </a:r>
            <a:r>
              <a:rPr lang="en-US" sz="1200" dirty="0"/>
              <a:t>. </a:t>
            </a:r>
            <a:r>
              <a:rPr lang="en-US" sz="1200" dirty="0" err="1"/>
              <a:t>Labour</a:t>
            </a:r>
            <a:r>
              <a:rPr lang="en-US" sz="1200" dirty="0"/>
              <a:t> has also committed to further devolution.</a:t>
            </a:r>
          </a:p>
          <a:p>
            <a:pPr marL="285750" indent="-285750">
              <a:spcAft>
                <a:spcPts val="600"/>
              </a:spcAft>
              <a:buFont typeface="Arial" panose="020B0604020202020204" pitchFamily="34" charset="0"/>
              <a:buChar char="•"/>
            </a:pPr>
            <a:r>
              <a:rPr lang="en-US" sz="1200" dirty="0"/>
              <a:t>For this form of devolution, </a:t>
            </a:r>
            <a:r>
              <a:rPr lang="en-US" sz="1200" b="1" dirty="0"/>
              <a:t>powers must be transferred to a body with a leader who is directly elected by the local population</a:t>
            </a:r>
            <a:r>
              <a:rPr lang="en-US" sz="1200" dirty="0"/>
              <a:t>. This will normally mean the establishment of mayoral combined authorities (MCAs) by two or more local councils, which are statutory bodies led by a locally elected mayor. Powers can also be transferred directly to councils with a locally elected leader, as is the case in Suffolk, Norfolk and Cornwall.</a:t>
            </a:r>
          </a:p>
          <a:p>
            <a:pPr marL="285750" indent="-285750">
              <a:spcAft>
                <a:spcPts val="1200"/>
              </a:spcAft>
              <a:buFont typeface="Arial" panose="020B0604020202020204" pitchFamily="34" charset="0"/>
              <a:buChar char="•"/>
            </a:pPr>
            <a:r>
              <a:rPr lang="en-US" sz="1200" dirty="0"/>
              <a:t>Although the government has not definitively stated the key purposes of devolution, </a:t>
            </a:r>
            <a:r>
              <a:rPr lang="en-US" sz="1200" b="1" dirty="0"/>
              <a:t>successive government policy often identifies three overarching principles</a:t>
            </a:r>
            <a:r>
              <a:rPr lang="en-US" sz="1200" dirty="0"/>
              <a:t>: </a:t>
            </a:r>
          </a:p>
          <a:p>
            <a:pPr marL="742939" lvl="1" indent="-285750">
              <a:spcAft>
                <a:spcPts val="600"/>
              </a:spcAft>
              <a:buFont typeface="Arial" panose="020B0604020202020204" pitchFamily="34" charset="0"/>
              <a:buChar char="•"/>
            </a:pPr>
            <a:r>
              <a:rPr lang="en-US" sz="1200" b="1" dirty="0"/>
              <a:t>economic growth </a:t>
            </a:r>
          </a:p>
          <a:p>
            <a:pPr marL="742939" lvl="1" indent="-285750">
              <a:spcAft>
                <a:spcPts val="600"/>
              </a:spcAft>
              <a:buFont typeface="Arial" panose="020B0604020202020204" pitchFamily="34" charset="0"/>
              <a:buChar char="•"/>
            </a:pPr>
            <a:r>
              <a:rPr lang="en-US" sz="1200" b="1" dirty="0"/>
              <a:t>better and more integrated public services </a:t>
            </a:r>
          </a:p>
          <a:p>
            <a:pPr marL="742939" lvl="1" indent="-285750">
              <a:spcAft>
                <a:spcPts val="600"/>
              </a:spcAft>
              <a:buFont typeface="Arial" panose="020B0604020202020204" pitchFamily="34" charset="0"/>
              <a:buChar char="•"/>
            </a:pPr>
            <a:r>
              <a:rPr lang="en-US" sz="1200" b="1" dirty="0"/>
              <a:t>enhanced public engagement and accountability</a:t>
            </a:r>
            <a:r>
              <a:rPr lang="en-US" sz="1200" dirty="0"/>
              <a:t>. </a:t>
            </a:r>
            <a:endParaRPr lang="en-GB" sz="1200" dirty="0"/>
          </a:p>
        </p:txBody>
      </p:sp>
      <p:sp>
        <p:nvSpPr>
          <p:cNvPr id="5" name="Footer Placeholder 4">
            <a:extLst>
              <a:ext uri="{FF2B5EF4-FFF2-40B4-BE49-F238E27FC236}">
                <a16:creationId xmlns:a16="http://schemas.microsoft.com/office/drawing/2014/main" id="{0C82D771-D88F-5622-270A-3C83FC1BF846}"/>
              </a:ext>
            </a:extLst>
          </p:cNvPr>
          <p:cNvSpPr>
            <a:spLocks noGrp="1"/>
          </p:cNvSpPr>
          <p:nvPr>
            <p:ph type="ftr" sz="quarter" idx="3"/>
          </p:nvPr>
        </p:nvSpPr>
        <p:spPr>
          <a:xfrm>
            <a:off x="479425" y="6365876"/>
            <a:ext cx="4102100" cy="119855"/>
          </a:xfrm>
        </p:spPr>
        <p:txBody>
          <a:bodyPr vert="horz" lIns="0" tIns="0" rIns="0" bIns="0" rtlCol="0" anchor="t" anchorCtr="0">
            <a:normAutofit/>
          </a:bodyPr>
          <a:lstStyle>
            <a:lvl1pPr algn="l">
              <a:defRPr sz="900">
                <a:solidFill>
                  <a:schemeClr val="tx1"/>
                </a:solidFill>
              </a:defRPr>
            </a:lvl1pPr>
          </a:lstStyle>
          <a:p>
            <a:pPr fontAlgn="base">
              <a:lnSpc>
                <a:spcPct val="90000"/>
              </a:lnSpc>
              <a:spcAft>
                <a:spcPts val="600"/>
              </a:spcAft>
            </a:pPr>
            <a:r>
              <a:rPr lang="en-US" sz="800" kern="1200" dirty="0">
                <a:latin typeface="+mj-lt"/>
                <a:ea typeface="+mn-ea"/>
                <a:cs typeface="+mn-cs"/>
              </a:rPr>
              <a:t>Prevention, population health and prosperity: a new era in devolution </a:t>
            </a:r>
            <a:endParaRPr lang="en-GB" sz="800" kern="1200" dirty="0">
              <a:latin typeface="+mj-lt"/>
              <a:ea typeface="+mn-ea"/>
              <a:cs typeface="+mn-cs"/>
            </a:endParaRPr>
          </a:p>
        </p:txBody>
      </p:sp>
      <p:pic>
        <p:nvPicPr>
          <p:cNvPr id="6" name="Graphic 53">
            <a:extLst>
              <a:ext uri="{FF2B5EF4-FFF2-40B4-BE49-F238E27FC236}">
                <a16:creationId xmlns:a16="http://schemas.microsoft.com/office/drawing/2014/main" id="{C626BB60-7165-4EBB-2A69-626B0414FB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grpSp>
        <p:nvGrpSpPr>
          <p:cNvPr id="22" name="Group 21">
            <a:extLst>
              <a:ext uri="{FF2B5EF4-FFF2-40B4-BE49-F238E27FC236}">
                <a16:creationId xmlns:a16="http://schemas.microsoft.com/office/drawing/2014/main" id="{564865D0-2D05-58C4-DD0C-D0DCA37BC73E}"/>
              </a:ext>
            </a:extLst>
          </p:cNvPr>
          <p:cNvGrpSpPr/>
          <p:nvPr/>
        </p:nvGrpSpPr>
        <p:grpSpPr>
          <a:xfrm>
            <a:off x="8397294" y="172504"/>
            <a:ext cx="3489461" cy="400769"/>
            <a:chOff x="8051657" y="172504"/>
            <a:chExt cx="3489461" cy="400769"/>
          </a:xfrm>
        </p:grpSpPr>
        <p:sp>
          <p:nvSpPr>
            <p:cNvPr id="24" name="AutoShape 12">
              <a:extLst>
                <a:ext uri="{FF2B5EF4-FFF2-40B4-BE49-F238E27FC236}">
                  <a16:creationId xmlns:a16="http://schemas.microsoft.com/office/drawing/2014/main" id="{C5DD6EE9-87A5-E0B9-F8AF-A3FE461B4949}"/>
                </a:ext>
              </a:extLst>
            </p:cNvPr>
            <p:cNvSpPr>
              <a:spLocks noChangeArrowheads="1"/>
            </p:cNvSpPr>
            <p:nvPr/>
          </p:nvSpPr>
          <p:spPr bwMode="gray">
            <a:xfrm>
              <a:off x="8051657" y="177273"/>
              <a:ext cx="997200" cy="396000"/>
            </a:xfrm>
            <a:prstGeom prst="homePlate">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hlinkClick r:id="" action="ppaction://hlinkshowjump?jump=nextslide">
                    <a:extLst>
                      <a:ext uri="{A12FA001-AC4F-418D-AE19-62706E023703}">
                        <ahyp:hlinkClr xmlns:ahyp="http://schemas.microsoft.com/office/drawing/2018/hyperlinkcolor" val="tx"/>
                      </a:ext>
                    </a:extLst>
                  </a:hlinkClick>
                </a:rPr>
                <a:t>What?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sp>
          <p:nvSpPr>
            <p:cNvPr id="25" name="AutoShape 13">
              <a:extLst>
                <a:ext uri="{FF2B5EF4-FFF2-40B4-BE49-F238E27FC236}">
                  <a16:creationId xmlns:a16="http://schemas.microsoft.com/office/drawing/2014/main" id="{D7FDD8DB-92CB-CAC4-BB86-A8F1803193B9}"/>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4"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6" name="AutoShape 15">
              <a:extLst>
                <a:ext uri="{FF2B5EF4-FFF2-40B4-BE49-F238E27FC236}">
                  <a16:creationId xmlns:a16="http://schemas.microsoft.com/office/drawing/2014/main" id="{F1ED1566-963B-E07A-5A8A-83DFB4187A33}"/>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7" name="AutoShape 13">
              <a:extLst>
                <a:ext uri="{FF2B5EF4-FFF2-40B4-BE49-F238E27FC236}">
                  <a16:creationId xmlns:a16="http://schemas.microsoft.com/office/drawing/2014/main" id="{C8CBDD82-7E57-39B2-95C3-3A01E04BE71F}"/>
                </a:ext>
              </a:extLst>
            </p:cNvPr>
            <p:cNvSpPr>
              <a:spLocks noChangeArrowheads="1"/>
            </p:cNvSpPr>
            <p:nvPr/>
          </p:nvSpPr>
          <p:spPr bwMode="gray">
            <a:xfrm>
              <a:off x="9711495" y="172821"/>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latin typeface="Arial" panose="020B0604020202020204"/>
                  <a:cs typeface="Arial" pitchFamily="34" charset="0"/>
                  <a:hlinkClick r:id="rId6" action="ppaction://hlinksldjump"/>
                </a:rPr>
                <a:t>How</a:t>
              </a:r>
              <a:r>
                <a:rPr kumimoji="0" lang="en-US" sz="1000" b="1" i="0" u="none" strike="noStrike" kern="0" cap="none" spc="0" normalizeH="0" baseline="0" noProof="0" dirty="0">
                  <a:ln>
                    <a:noFill/>
                  </a:ln>
                  <a:effectLst/>
                  <a:uLnTx/>
                  <a:uFillTx/>
                  <a:latin typeface="Arial" panose="020B0604020202020204"/>
                  <a:cs typeface="Arial" pitchFamily="34" charset="0"/>
                  <a:hlinkClick r:id="rId6" action="ppaction://hlinksldjump"/>
                </a:rPr>
                <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grpSp>
      <p:pic>
        <p:nvPicPr>
          <p:cNvPr id="8" name="Graphic 7" descr="Home with solid fill">
            <a:hlinkClick r:id="rId7" action="ppaction://hlinksldjump"/>
            <a:extLst>
              <a:ext uri="{FF2B5EF4-FFF2-40B4-BE49-F238E27FC236}">
                <a16:creationId xmlns:a16="http://schemas.microsoft.com/office/drawing/2014/main" id="{D874E96B-6D91-5062-BE5D-05B0CD6E5C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191616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D7F0-4649-7682-0E5F-99ED2094135A}"/>
              </a:ext>
            </a:extLst>
          </p:cNvPr>
          <p:cNvSpPr>
            <a:spLocks noGrp="1"/>
          </p:cNvSpPr>
          <p:nvPr>
            <p:ph type="title"/>
          </p:nvPr>
        </p:nvSpPr>
        <p:spPr>
          <a:xfrm>
            <a:off x="479426" y="372269"/>
            <a:ext cx="7340872" cy="1035804"/>
          </a:xfrm>
        </p:spPr>
        <p:txBody>
          <a:bodyPr/>
          <a:lstStyle/>
          <a:p>
            <a:r>
              <a:rPr lang="en-US" dirty="0"/>
              <a:t>Health and devolution: typical devolution powers and </a:t>
            </a:r>
            <a:r>
              <a:rPr lang="en-US" dirty="0" err="1"/>
              <a:t>programmes</a:t>
            </a:r>
            <a:endParaRPr lang="en-GB" dirty="0"/>
          </a:p>
        </p:txBody>
      </p:sp>
      <p:sp>
        <p:nvSpPr>
          <p:cNvPr id="4" name="Slide Number Placeholder 3">
            <a:extLst>
              <a:ext uri="{FF2B5EF4-FFF2-40B4-BE49-F238E27FC236}">
                <a16:creationId xmlns:a16="http://schemas.microsoft.com/office/drawing/2014/main" id="{455A0352-55F5-CD98-79BA-2CEBA86A02C8}"/>
              </a:ext>
            </a:extLst>
          </p:cNvPr>
          <p:cNvSpPr>
            <a:spLocks noGrp="1"/>
          </p:cNvSpPr>
          <p:nvPr>
            <p:ph type="sldNum" sz="quarter" idx="12"/>
          </p:nvPr>
        </p:nvSpPr>
        <p:spPr/>
        <p:txBody>
          <a:bodyPr/>
          <a:lstStyle/>
          <a:p>
            <a:fld id="{FD15E2C3-2FDC-5443-A5D7-CEF7C1191BA7}" type="slidenum">
              <a:rPr lang="en-GB" smtClean="0"/>
              <a:t>8</a:t>
            </a:fld>
            <a:endParaRPr lang="en-GB" dirty="0"/>
          </a:p>
        </p:txBody>
      </p:sp>
      <p:sp>
        <p:nvSpPr>
          <p:cNvPr id="13" name="TextBox 12">
            <a:extLst>
              <a:ext uri="{FF2B5EF4-FFF2-40B4-BE49-F238E27FC236}">
                <a16:creationId xmlns:a16="http://schemas.microsoft.com/office/drawing/2014/main" id="{07BCD5B7-B3D8-30BA-7C14-CEDA542DA0ED}"/>
              </a:ext>
            </a:extLst>
          </p:cNvPr>
          <p:cNvSpPr txBox="1"/>
          <p:nvPr/>
        </p:nvSpPr>
        <p:spPr>
          <a:xfrm>
            <a:off x="479425" y="1835057"/>
            <a:ext cx="4563092" cy="261610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200" dirty="0"/>
              <a:t>There are a number of </a:t>
            </a:r>
            <a:r>
              <a:rPr lang="en-US" sz="1200" b="1" dirty="0"/>
              <a:t>powers and budgets </a:t>
            </a:r>
            <a:r>
              <a:rPr lang="en-US" sz="1200" dirty="0"/>
              <a:t>that have been made </a:t>
            </a:r>
            <a:r>
              <a:rPr lang="en-US" sz="1200" b="1" dirty="0"/>
              <a:t>available to most areas in devolution deals </a:t>
            </a:r>
            <a:r>
              <a:rPr lang="en-US" sz="1200" dirty="0"/>
              <a:t>since 2014, largely focused on boosting local economies.</a:t>
            </a:r>
          </a:p>
          <a:p>
            <a:pPr marL="285750" indent="-285750">
              <a:spcAft>
                <a:spcPts val="1200"/>
              </a:spcAft>
              <a:buFont typeface="Arial" panose="020B0604020202020204" pitchFamily="34" charset="0"/>
              <a:buChar char="•"/>
            </a:pPr>
            <a:r>
              <a:rPr lang="en-US" sz="1200" dirty="0"/>
              <a:t>Recent ‘</a:t>
            </a:r>
            <a:r>
              <a:rPr lang="en-US" sz="1200" b="1" dirty="0"/>
              <a:t>trailblazer deals</a:t>
            </a:r>
            <a:r>
              <a:rPr lang="en-US" sz="1200" dirty="0"/>
              <a:t>’ have </a:t>
            </a:r>
            <a:r>
              <a:rPr lang="en-US" sz="1200" b="1" dirty="0"/>
              <a:t>expanded the responsibilities of some MCAs </a:t>
            </a:r>
            <a:r>
              <a:rPr lang="en-US" sz="1200" dirty="0"/>
              <a:t>in the areas of transport, adult education and housing. Importantly, these deals commit to providing </a:t>
            </a:r>
            <a:r>
              <a:rPr lang="en-US" sz="1200" b="1" dirty="0"/>
              <a:t>a single funding settlement in the 2025 Spending Review</a:t>
            </a:r>
            <a:r>
              <a:rPr lang="en-US" sz="1200" dirty="0"/>
              <a:t>, akin to the method of funding of government departments.</a:t>
            </a:r>
          </a:p>
          <a:p>
            <a:pPr marL="285750" indent="-285750">
              <a:spcAft>
                <a:spcPts val="1200"/>
              </a:spcAft>
              <a:buFont typeface="Arial" panose="020B0604020202020204" pitchFamily="34" charset="0"/>
              <a:buChar char="•"/>
            </a:pPr>
            <a:r>
              <a:rPr lang="en-US" sz="1200" b="1" dirty="0"/>
              <a:t>Further ‘special’ powers </a:t>
            </a:r>
            <a:r>
              <a:rPr lang="en-US" sz="1200" dirty="0"/>
              <a:t>have been </a:t>
            </a:r>
            <a:r>
              <a:rPr lang="en-US" sz="1200" b="1" dirty="0"/>
              <a:t>offered to a limited set of MCAs</a:t>
            </a:r>
            <a:r>
              <a:rPr lang="en-US" sz="1200" dirty="0"/>
              <a:t>. These include powers relating to police and fire, justice, housing, and health.</a:t>
            </a:r>
          </a:p>
        </p:txBody>
      </p:sp>
      <p:sp>
        <p:nvSpPr>
          <p:cNvPr id="3" name="TextBox 2">
            <a:extLst>
              <a:ext uri="{FF2B5EF4-FFF2-40B4-BE49-F238E27FC236}">
                <a16:creationId xmlns:a16="http://schemas.microsoft.com/office/drawing/2014/main" id="{FB2B37C1-5E13-7158-495A-2E36CD3CC395}"/>
              </a:ext>
            </a:extLst>
          </p:cNvPr>
          <p:cNvSpPr txBox="1"/>
          <p:nvPr/>
        </p:nvSpPr>
        <p:spPr>
          <a:xfrm>
            <a:off x="5743809" y="1510518"/>
            <a:ext cx="5422745" cy="3970318"/>
          </a:xfrm>
          <a:prstGeom prst="rect">
            <a:avLst/>
          </a:prstGeom>
          <a:noFill/>
          <a:ln w="12700">
            <a:solidFill>
              <a:schemeClr val="accent2"/>
            </a:solidFill>
          </a:ln>
        </p:spPr>
        <p:txBody>
          <a:bodyPr wrap="square" rtlCol="0" anchor="t">
            <a:spAutoFit/>
          </a:bodyPr>
          <a:lstStyle/>
          <a:p>
            <a:pPr>
              <a:spcAft>
                <a:spcPts val="1200"/>
              </a:spcAft>
            </a:pPr>
            <a:br>
              <a:rPr lang="en-US" sz="1200" b="1" dirty="0"/>
            </a:br>
            <a:r>
              <a:rPr lang="en-US" sz="1400" b="1" dirty="0"/>
              <a:t>Typical devolution powers for a combined authority:</a:t>
            </a:r>
          </a:p>
          <a:p>
            <a:pPr marL="285750" indent="-285750">
              <a:spcAft>
                <a:spcPts val="1200"/>
              </a:spcAft>
              <a:buFont typeface="Arial" panose="020B0604020202020204" pitchFamily="34" charset="0"/>
              <a:buChar char="•"/>
            </a:pPr>
            <a:r>
              <a:rPr lang="en-US" sz="1200" b="1" dirty="0"/>
              <a:t>Investment funds</a:t>
            </a:r>
            <a:r>
              <a:rPr lang="en-US" sz="1200" dirty="0"/>
              <a:t>: 30-year investment fund, equating annually to between £15 million and £38 million for each combined authority.</a:t>
            </a:r>
          </a:p>
          <a:p>
            <a:pPr marL="285750" indent="-285750">
              <a:spcAft>
                <a:spcPts val="1200"/>
              </a:spcAft>
              <a:buFont typeface="Arial" panose="020B0604020202020204" pitchFamily="34" charset="0"/>
              <a:buChar char="•"/>
            </a:pPr>
            <a:r>
              <a:rPr lang="en-US" sz="1200" b="1" dirty="0"/>
              <a:t>Adult Education Budget (AEB)</a:t>
            </a:r>
            <a:r>
              <a:rPr lang="en-US" sz="1200" dirty="0"/>
              <a:t>:</a:t>
            </a:r>
            <a:r>
              <a:rPr lang="en-US" sz="1200" b="1" dirty="0"/>
              <a:t> </a:t>
            </a:r>
            <a:r>
              <a:rPr lang="en-US" sz="1200" dirty="0"/>
              <a:t>Funds education and training course for adults aged 19 and over.</a:t>
            </a:r>
          </a:p>
          <a:p>
            <a:pPr marL="285750" indent="-285750">
              <a:spcAft>
                <a:spcPts val="1200"/>
              </a:spcAft>
              <a:buFont typeface="Arial" panose="020B0604020202020204" pitchFamily="34" charset="0"/>
              <a:buChar char="•"/>
            </a:pPr>
            <a:r>
              <a:rPr lang="en-US" sz="1200" b="1" dirty="0"/>
              <a:t>Business support</a:t>
            </a:r>
            <a:r>
              <a:rPr lang="en-US" sz="1200" dirty="0"/>
              <a:t>: ‘Growth hubs’ which help local businesses access services.</a:t>
            </a:r>
          </a:p>
          <a:p>
            <a:pPr marL="285750" indent="-285750">
              <a:spcAft>
                <a:spcPts val="1200"/>
              </a:spcAft>
              <a:buFont typeface="Arial" panose="020B0604020202020204" pitchFamily="34" charset="0"/>
              <a:buChar char="•"/>
            </a:pPr>
            <a:r>
              <a:rPr lang="en-US" sz="1200" b="1" dirty="0"/>
              <a:t>Fiscal powers</a:t>
            </a:r>
            <a:r>
              <a:rPr lang="en-US" sz="1200" dirty="0"/>
              <a:t>: In addition to the power to impose a precept on council tax bills, most combined authorities retain all business rate revenues collected in their area.</a:t>
            </a:r>
          </a:p>
          <a:p>
            <a:pPr marL="285750" indent="-285750">
              <a:spcAft>
                <a:spcPts val="1200"/>
              </a:spcAft>
              <a:buFont typeface="Arial" panose="020B0604020202020204" pitchFamily="34" charset="0"/>
              <a:buChar char="•"/>
            </a:pPr>
            <a:r>
              <a:rPr lang="en-US" sz="1200" b="1" dirty="0"/>
              <a:t>Transport</a:t>
            </a:r>
            <a:r>
              <a:rPr lang="en-US" sz="1200" dirty="0"/>
              <a:t>: Most devolution deals have included a multi-year transport investment budget.</a:t>
            </a:r>
          </a:p>
          <a:p>
            <a:pPr marL="285750" indent="-285750">
              <a:spcAft>
                <a:spcPts val="1200"/>
              </a:spcAft>
              <a:buFont typeface="Arial" panose="020B0604020202020204" pitchFamily="34" charset="0"/>
              <a:buChar char="•"/>
            </a:pPr>
            <a:r>
              <a:rPr lang="en-US" sz="1200" b="1" dirty="0"/>
              <a:t>Planning and land use</a:t>
            </a:r>
            <a:r>
              <a:rPr lang="en-US" sz="1200" dirty="0"/>
              <a:t>: Many combined authorities have the ability to create spatial plans for the use of land.</a:t>
            </a:r>
            <a:br>
              <a:rPr lang="en-US" sz="1200" dirty="0"/>
            </a:br>
            <a:endParaRPr lang="en-US" sz="1200" dirty="0"/>
          </a:p>
        </p:txBody>
      </p:sp>
      <p:sp>
        <p:nvSpPr>
          <p:cNvPr id="5" name="Footer Placeholder 4">
            <a:extLst>
              <a:ext uri="{FF2B5EF4-FFF2-40B4-BE49-F238E27FC236}">
                <a16:creationId xmlns:a16="http://schemas.microsoft.com/office/drawing/2014/main" id="{A398459C-0419-727D-5161-B502E5663302}"/>
              </a:ext>
            </a:extLst>
          </p:cNvPr>
          <p:cNvSpPr txBox="1">
            <a:spLocks/>
          </p:cNvSpPr>
          <p:nvPr/>
        </p:nvSpPr>
        <p:spPr>
          <a:xfrm>
            <a:off x="479425" y="6389727"/>
            <a:ext cx="4102100" cy="119855"/>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pic>
        <p:nvPicPr>
          <p:cNvPr id="6" name="Graphic 53">
            <a:extLst>
              <a:ext uri="{FF2B5EF4-FFF2-40B4-BE49-F238E27FC236}">
                <a16:creationId xmlns:a16="http://schemas.microsoft.com/office/drawing/2014/main" id="{27D6D5E5-2191-0C78-EC4D-8ED869CADF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grpSp>
        <p:nvGrpSpPr>
          <p:cNvPr id="30" name="Group 29">
            <a:extLst>
              <a:ext uri="{FF2B5EF4-FFF2-40B4-BE49-F238E27FC236}">
                <a16:creationId xmlns:a16="http://schemas.microsoft.com/office/drawing/2014/main" id="{51E3D344-1DC6-1EF3-79D1-96F1BDABEC0F}"/>
              </a:ext>
            </a:extLst>
          </p:cNvPr>
          <p:cNvGrpSpPr/>
          <p:nvPr/>
        </p:nvGrpSpPr>
        <p:grpSpPr>
          <a:xfrm>
            <a:off x="8397294" y="172504"/>
            <a:ext cx="3489461" cy="400769"/>
            <a:chOff x="8051657" y="172504"/>
            <a:chExt cx="3489461" cy="400769"/>
          </a:xfrm>
        </p:grpSpPr>
        <p:sp>
          <p:nvSpPr>
            <p:cNvPr id="32" name="AutoShape 12">
              <a:extLst>
                <a:ext uri="{FF2B5EF4-FFF2-40B4-BE49-F238E27FC236}">
                  <a16:creationId xmlns:a16="http://schemas.microsoft.com/office/drawing/2014/main" id="{FC080D4F-5DD8-492F-EA7D-58F00028CDDB}"/>
                </a:ext>
              </a:extLst>
            </p:cNvPr>
            <p:cNvSpPr>
              <a:spLocks noChangeArrowheads="1"/>
            </p:cNvSpPr>
            <p:nvPr/>
          </p:nvSpPr>
          <p:spPr bwMode="gray">
            <a:xfrm>
              <a:off x="8051657" y="177273"/>
              <a:ext cx="997200" cy="396000"/>
            </a:xfrm>
            <a:prstGeom prst="homePlate">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hlinkClick r:id="" action="ppaction://hlinkshowjump?jump=nextslide">
                    <a:extLst>
                      <a:ext uri="{A12FA001-AC4F-418D-AE19-62706E023703}">
                        <ahyp:hlinkClr xmlns:ahyp="http://schemas.microsoft.com/office/drawing/2018/hyperlinkcolor" val="tx"/>
                      </a:ext>
                    </a:extLst>
                  </a:hlinkClick>
                </a:rPr>
                <a:t>What?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sp>
          <p:nvSpPr>
            <p:cNvPr id="33" name="AutoShape 13">
              <a:extLst>
                <a:ext uri="{FF2B5EF4-FFF2-40B4-BE49-F238E27FC236}">
                  <a16:creationId xmlns:a16="http://schemas.microsoft.com/office/drawing/2014/main" id="{EBE362EC-5D9D-14B3-A05B-5A7B95B096F2}"/>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4"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34" name="AutoShape 15">
              <a:extLst>
                <a:ext uri="{FF2B5EF4-FFF2-40B4-BE49-F238E27FC236}">
                  <a16:creationId xmlns:a16="http://schemas.microsoft.com/office/drawing/2014/main" id="{A0FFEEF5-E5E9-05DE-7816-3E952AA8AB09}"/>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35" name="AutoShape 13">
              <a:extLst>
                <a:ext uri="{FF2B5EF4-FFF2-40B4-BE49-F238E27FC236}">
                  <a16:creationId xmlns:a16="http://schemas.microsoft.com/office/drawing/2014/main" id="{B7E5E533-5410-4348-8E32-7A872558EAA3}"/>
                </a:ext>
              </a:extLst>
            </p:cNvPr>
            <p:cNvSpPr>
              <a:spLocks noChangeArrowheads="1"/>
            </p:cNvSpPr>
            <p:nvPr/>
          </p:nvSpPr>
          <p:spPr bwMode="gray">
            <a:xfrm>
              <a:off x="9711495" y="172821"/>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latin typeface="Arial" panose="020B0604020202020204"/>
                  <a:cs typeface="Arial" pitchFamily="34" charset="0"/>
                  <a:hlinkClick r:id="rId6" action="ppaction://hlinksldjump"/>
                </a:rPr>
                <a:t>How</a:t>
              </a:r>
              <a:r>
                <a:rPr kumimoji="0" lang="en-US" sz="1000" b="1" i="0" u="none" strike="noStrike" kern="0" cap="none" spc="0" normalizeH="0" baseline="0" noProof="0" dirty="0">
                  <a:ln>
                    <a:noFill/>
                  </a:ln>
                  <a:effectLst/>
                  <a:uLnTx/>
                  <a:uFillTx/>
                  <a:latin typeface="Arial" panose="020B0604020202020204"/>
                  <a:cs typeface="Arial" pitchFamily="34" charset="0"/>
                  <a:hlinkClick r:id="rId6" action="ppaction://hlinksldjump"/>
                </a:rPr>
                <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grpSp>
      <p:pic>
        <p:nvPicPr>
          <p:cNvPr id="7" name="Graphic 6" descr="Home with solid fill">
            <a:hlinkClick r:id="rId7" action="ppaction://hlinksldjump"/>
            <a:extLst>
              <a:ext uri="{FF2B5EF4-FFF2-40B4-BE49-F238E27FC236}">
                <a16:creationId xmlns:a16="http://schemas.microsoft.com/office/drawing/2014/main" id="{AA9399B0-7EB7-E1AE-6D7E-225A4B88BA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111720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D7F0-4649-7682-0E5F-99ED2094135A}"/>
              </a:ext>
            </a:extLst>
          </p:cNvPr>
          <p:cNvSpPr>
            <a:spLocks noGrp="1"/>
          </p:cNvSpPr>
          <p:nvPr>
            <p:ph type="title"/>
          </p:nvPr>
        </p:nvSpPr>
        <p:spPr>
          <a:xfrm>
            <a:off x="479426" y="372269"/>
            <a:ext cx="4842362" cy="1035804"/>
          </a:xfrm>
        </p:spPr>
        <p:txBody>
          <a:bodyPr/>
          <a:lstStyle/>
          <a:p>
            <a:r>
              <a:rPr lang="en-US" dirty="0"/>
              <a:t>Health and devolution: where does health feature?</a:t>
            </a:r>
            <a:endParaRPr lang="en-GB" dirty="0"/>
          </a:p>
        </p:txBody>
      </p:sp>
      <p:sp>
        <p:nvSpPr>
          <p:cNvPr id="4" name="Slide Number Placeholder 3">
            <a:extLst>
              <a:ext uri="{FF2B5EF4-FFF2-40B4-BE49-F238E27FC236}">
                <a16:creationId xmlns:a16="http://schemas.microsoft.com/office/drawing/2014/main" id="{455A0352-55F5-CD98-79BA-2CEBA86A02C8}"/>
              </a:ext>
            </a:extLst>
          </p:cNvPr>
          <p:cNvSpPr>
            <a:spLocks noGrp="1"/>
          </p:cNvSpPr>
          <p:nvPr>
            <p:ph type="sldNum" sz="quarter" idx="12"/>
          </p:nvPr>
        </p:nvSpPr>
        <p:spPr/>
        <p:txBody>
          <a:bodyPr/>
          <a:lstStyle/>
          <a:p>
            <a:fld id="{FD15E2C3-2FDC-5443-A5D7-CEF7C1191BA7}" type="slidenum">
              <a:rPr lang="en-GB" smtClean="0"/>
              <a:t>9</a:t>
            </a:fld>
            <a:endParaRPr lang="en-GB" dirty="0"/>
          </a:p>
        </p:txBody>
      </p:sp>
      <p:sp>
        <p:nvSpPr>
          <p:cNvPr id="13" name="TextBox 12">
            <a:extLst>
              <a:ext uri="{FF2B5EF4-FFF2-40B4-BE49-F238E27FC236}">
                <a16:creationId xmlns:a16="http://schemas.microsoft.com/office/drawing/2014/main" id="{07BCD5B7-B3D8-30BA-7C14-CEDA542DA0ED}"/>
              </a:ext>
            </a:extLst>
          </p:cNvPr>
          <p:cNvSpPr txBox="1"/>
          <p:nvPr/>
        </p:nvSpPr>
        <p:spPr>
          <a:xfrm>
            <a:off x="479425" y="1512840"/>
            <a:ext cx="4670323" cy="1041119"/>
          </a:xfrm>
          <a:prstGeom prst="rect">
            <a:avLst/>
          </a:prstGeom>
          <a:noFill/>
        </p:spPr>
        <p:txBody>
          <a:bodyPr wrap="square" rtlCol="0">
            <a:spAutoFit/>
          </a:bodyPr>
          <a:lstStyle/>
          <a:p>
            <a:pPr>
              <a:lnSpc>
                <a:spcPts val="1500"/>
              </a:lnSpc>
              <a:spcAft>
                <a:spcPts val="1200"/>
              </a:spcAft>
            </a:pPr>
            <a:r>
              <a:rPr lang="en-US" sz="1200" dirty="0"/>
              <a:t>The GMCA and GLA were the first devolved bodies with responsibilities for the health of their local populations. However, new devolution deals such as East Midlands and North East explicitly mention health, and the levelling up framework allows for an explicit public health duty for level 2, 3, and 4 deals.</a:t>
            </a:r>
          </a:p>
        </p:txBody>
      </p:sp>
      <p:sp>
        <p:nvSpPr>
          <p:cNvPr id="3" name="TextBox 2">
            <a:extLst>
              <a:ext uri="{FF2B5EF4-FFF2-40B4-BE49-F238E27FC236}">
                <a16:creationId xmlns:a16="http://schemas.microsoft.com/office/drawing/2014/main" id="{FB2B37C1-5E13-7158-495A-2E36CD3CC395}"/>
              </a:ext>
            </a:extLst>
          </p:cNvPr>
          <p:cNvSpPr txBox="1"/>
          <p:nvPr/>
        </p:nvSpPr>
        <p:spPr>
          <a:xfrm>
            <a:off x="6560732" y="3267909"/>
            <a:ext cx="5326024" cy="2723823"/>
          </a:xfrm>
          <a:prstGeom prst="rect">
            <a:avLst/>
          </a:prstGeom>
          <a:noFill/>
          <a:ln w="12700">
            <a:solidFill>
              <a:schemeClr val="accent2"/>
            </a:solidFill>
          </a:ln>
        </p:spPr>
        <p:txBody>
          <a:bodyPr wrap="square" rtlCol="0">
            <a:spAutoFit/>
          </a:bodyPr>
          <a:lstStyle/>
          <a:p>
            <a:pPr>
              <a:spcAft>
                <a:spcPts val="1200"/>
              </a:spcAft>
            </a:pPr>
            <a:r>
              <a:rPr lang="en-US" sz="1400" b="1" dirty="0"/>
              <a:t>North East devolution deal</a:t>
            </a:r>
          </a:p>
          <a:p>
            <a:pPr>
              <a:spcAft>
                <a:spcPts val="600"/>
              </a:spcAft>
            </a:pPr>
            <a:r>
              <a:rPr lang="en-US" sz="1200" dirty="0"/>
              <a:t>The North East devolution deal has an explicit section on public service reform, which incudes a focus on: </a:t>
            </a:r>
          </a:p>
          <a:p>
            <a:pPr marL="285750" indent="-285750">
              <a:spcAft>
                <a:spcPts val="600"/>
              </a:spcAft>
              <a:buFont typeface="Arial" panose="020B0604020202020204" pitchFamily="34" charset="0"/>
              <a:buChar char="•"/>
            </a:pPr>
            <a:r>
              <a:rPr lang="en-US" sz="1200" b="1" dirty="0"/>
              <a:t>place-based health and care</a:t>
            </a:r>
            <a:r>
              <a:rPr lang="en-US" sz="1200" dirty="0"/>
              <a:t>, with a new ICS-devolution region-wide approach to social care collaboration, the health and social care workforce, and market shaping</a:t>
            </a:r>
          </a:p>
          <a:p>
            <a:pPr marL="285750" indent="-285750">
              <a:spcAft>
                <a:spcPts val="600"/>
              </a:spcAft>
              <a:buFont typeface="Arial" panose="020B0604020202020204" pitchFamily="34" charset="0"/>
              <a:buChar char="•"/>
            </a:pPr>
            <a:r>
              <a:rPr lang="en-US" sz="1200" b="1" dirty="0"/>
              <a:t>healthy ageing</a:t>
            </a:r>
            <a:r>
              <a:rPr lang="en-US" sz="1200" dirty="0"/>
              <a:t>, exploring, with partners, potential for a new ‘golden triangle’ to develop stronger partnerships between the North East, Edinburgh and Glasgow</a:t>
            </a:r>
          </a:p>
          <a:p>
            <a:pPr marL="285750" indent="-285750">
              <a:spcAft>
                <a:spcPts val="600"/>
              </a:spcAft>
              <a:buFont typeface="Arial" panose="020B0604020202020204" pitchFamily="34" charset="0"/>
              <a:buChar char="•"/>
            </a:pPr>
            <a:r>
              <a:rPr lang="en-US" sz="1200" b="1" dirty="0"/>
              <a:t>population health</a:t>
            </a:r>
            <a:r>
              <a:rPr lang="en-US" sz="1200" dirty="0"/>
              <a:t>, developing a Radical Prevention Fund that will reshape existing funding away from acute services and into preventative action.</a:t>
            </a:r>
          </a:p>
        </p:txBody>
      </p:sp>
      <p:sp>
        <p:nvSpPr>
          <p:cNvPr id="5" name="TextBox 4">
            <a:extLst>
              <a:ext uri="{FF2B5EF4-FFF2-40B4-BE49-F238E27FC236}">
                <a16:creationId xmlns:a16="http://schemas.microsoft.com/office/drawing/2014/main" id="{F5EDEA9F-A4B8-1C07-2EAB-7036B41E4656}"/>
              </a:ext>
            </a:extLst>
          </p:cNvPr>
          <p:cNvSpPr txBox="1"/>
          <p:nvPr/>
        </p:nvSpPr>
        <p:spPr>
          <a:xfrm>
            <a:off x="6585894" y="1300524"/>
            <a:ext cx="5300862" cy="1862048"/>
          </a:xfrm>
          <a:prstGeom prst="rect">
            <a:avLst/>
          </a:prstGeom>
          <a:noFill/>
          <a:ln w="12700">
            <a:solidFill>
              <a:schemeClr val="accent2"/>
            </a:solidFill>
          </a:ln>
        </p:spPr>
        <p:txBody>
          <a:bodyPr wrap="square" rtlCol="0">
            <a:spAutoFit/>
          </a:bodyPr>
          <a:lstStyle/>
          <a:p>
            <a:pPr>
              <a:spcAft>
                <a:spcPts val="1200"/>
              </a:spcAft>
            </a:pPr>
            <a:r>
              <a:rPr lang="en-US" sz="1400" b="1" dirty="0"/>
              <a:t>East Midlands devolution deal</a:t>
            </a:r>
          </a:p>
          <a:p>
            <a:pPr>
              <a:lnSpc>
                <a:spcPts val="1500"/>
              </a:lnSpc>
              <a:spcAft>
                <a:spcPts val="600"/>
              </a:spcAft>
            </a:pPr>
            <a:r>
              <a:rPr lang="en-US" sz="1200" dirty="0"/>
              <a:t>To complement and support action by the constituent councils, the East Midlands MCCA will take on a local authority duty to take action to improve the public’s health concurrent with the constituent councils. This will allow health to be considered throughout the East Midlands MCCA’s activities as well as enable work on local issues where health plays a key role, for example tackling homelessness and rough sleeping.</a:t>
            </a:r>
          </a:p>
          <a:p>
            <a:r>
              <a:rPr lang="en-US" sz="1100" dirty="0"/>
              <a:t>Gov.uk (2022), Policy Paper: East Midlands Devolution Deal</a:t>
            </a:r>
            <a:endParaRPr lang="en-US" sz="1200" b="1" dirty="0"/>
          </a:p>
        </p:txBody>
      </p:sp>
      <p:pic>
        <p:nvPicPr>
          <p:cNvPr id="7" name="Graphic 53">
            <a:extLst>
              <a:ext uri="{FF2B5EF4-FFF2-40B4-BE49-F238E27FC236}">
                <a16:creationId xmlns:a16="http://schemas.microsoft.com/office/drawing/2014/main" id="{EF7EFE49-6251-D2DF-0509-FADB57C3BF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5975" y="6298168"/>
            <a:ext cx="1752600" cy="255270"/>
          </a:xfrm>
          <a:prstGeom prst="rect">
            <a:avLst/>
          </a:prstGeom>
        </p:spPr>
      </p:pic>
      <p:sp>
        <p:nvSpPr>
          <p:cNvPr id="6" name="Footer Placeholder 4">
            <a:extLst>
              <a:ext uri="{FF2B5EF4-FFF2-40B4-BE49-F238E27FC236}">
                <a16:creationId xmlns:a16="http://schemas.microsoft.com/office/drawing/2014/main" id="{EECA4487-B82C-90B2-CCA0-B5C0ECC51E28}"/>
              </a:ext>
            </a:extLst>
          </p:cNvPr>
          <p:cNvSpPr txBox="1">
            <a:spLocks/>
          </p:cNvSpPr>
          <p:nvPr/>
        </p:nvSpPr>
        <p:spPr>
          <a:xfrm>
            <a:off x="479425" y="6436747"/>
            <a:ext cx="4102100" cy="449242"/>
          </a:xfrm>
          <a:prstGeom prst="rect">
            <a:avLst/>
          </a:prstGeom>
        </p:spPr>
        <p:txBody>
          <a:bodyPr vert="horz" lIns="0" tIns="0" rIns="0" bIns="0" rtlCol="0" anchor="t" anchorCtr="0">
            <a:normAutofit/>
          </a:bodyPr>
          <a:lstStyle>
            <a:defPPr>
              <a:defRPr lang="en-US"/>
            </a:defPPr>
            <a:lvl1pPr marL="0" algn="l"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800" dirty="0">
                <a:latin typeface="+mj-lt"/>
              </a:rPr>
              <a:t>Prevention, population health and prosperity: a new era in devolution </a:t>
            </a:r>
            <a:endParaRPr lang="en-GB" sz="800" dirty="0">
              <a:latin typeface="+mj-lt"/>
            </a:endParaRPr>
          </a:p>
        </p:txBody>
      </p:sp>
      <p:grpSp>
        <p:nvGrpSpPr>
          <p:cNvPr id="24" name="Group 23">
            <a:extLst>
              <a:ext uri="{FF2B5EF4-FFF2-40B4-BE49-F238E27FC236}">
                <a16:creationId xmlns:a16="http://schemas.microsoft.com/office/drawing/2014/main" id="{A442BCD0-54CA-91D9-DFF4-299701BC8555}"/>
              </a:ext>
            </a:extLst>
          </p:cNvPr>
          <p:cNvGrpSpPr/>
          <p:nvPr/>
        </p:nvGrpSpPr>
        <p:grpSpPr>
          <a:xfrm>
            <a:off x="8397294" y="172504"/>
            <a:ext cx="3489461" cy="400769"/>
            <a:chOff x="8051657" y="172504"/>
            <a:chExt cx="3489461" cy="400769"/>
          </a:xfrm>
        </p:grpSpPr>
        <p:sp>
          <p:nvSpPr>
            <p:cNvPr id="26" name="AutoShape 12">
              <a:extLst>
                <a:ext uri="{FF2B5EF4-FFF2-40B4-BE49-F238E27FC236}">
                  <a16:creationId xmlns:a16="http://schemas.microsoft.com/office/drawing/2014/main" id="{34753EF5-2B39-7E62-D2B8-56C33BDF4721}"/>
                </a:ext>
              </a:extLst>
            </p:cNvPr>
            <p:cNvSpPr>
              <a:spLocks noChangeArrowheads="1"/>
            </p:cNvSpPr>
            <p:nvPr/>
          </p:nvSpPr>
          <p:spPr bwMode="gray">
            <a:xfrm>
              <a:off x="8051657" y="177273"/>
              <a:ext cx="997200" cy="396000"/>
            </a:xfrm>
            <a:prstGeom prst="homePlate">
              <a:avLst/>
            </a:prstGeom>
            <a:solidFill>
              <a:schemeClr val="accent4"/>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hlinkClick r:id="" action="ppaction://hlinkshowjump?jump=nextslide">
                    <a:extLst>
                      <a:ext uri="{A12FA001-AC4F-418D-AE19-62706E023703}">
                        <ahyp:hlinkClr xmlns:ahyp="http://schemas.microsoft.com/office/drawing/2018/hyperlinkcolor" val="tx"/>
                      </a:ext>
                    </a:extLst>
                  </a:hlinkClick>
                </a:rPr>
                <a:t>What?</a:t>
              </a:r>
              <a:endParaRPr kumimoji="0" lang="en-US" sz="1000" b="1" i="0" u="none" strike="noStrike" kern="0" cap="none" spc="0" normalizeH="0" baseline="0" noProof="0" dirty="0">
                <a:ln>
                  <a:noFill/>
                </a:ln>
                <a:solidFill>
                  <a:schemeClr val="bg1"/>
                </a:solidFill>
                <a:effectLst/>
                <a:uLnTx/>
                <a:uFillTx/>
                <a:latin typeface="Arial" panose="020B0604020202020204"/>
                <a:ea typeface="+mn-ea"/>
                <a:cs typeface="Arial" pitchFamily="34" charset="0"/>
              </a:endParaRPr>
            </a:p>
          </p:txBody>
        </p:sp>
        <p:sp>
          <p:nvSpPr>
            <p:cNvPr id="27" name="AutoShape 13">
              <a:extLst>
                <a:ext uri="{FF2B5EF4-FFF2-40B4-BE49-F238E27FC236}">
                  <a16:creationId xmlns:a16="http://schemas.microsoft.com/office/drawing/2014/main" id="{BAFB25BA-F650-D097-3F7F-1B121C7EC988}"/>
                </a:ext>
              </a:extLst>
            </p:cNvPr>
            <p:cNvSpPr>
              <a:spLocks noChangeArrowheads="1"/>
            </p:cNvSpPr>
            <p:nvPr/>
          </p:nvSpPr>
          <p:spPr bwMode="gray">
            <a:xfrm>
              <a:off x="8885879" y="177273"/>
              <a:ext cx="996361"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4" action="ppaction://hlinksldjump"/>
                </a:rPr>
                <a:t>Why?</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8" name="AutoShape 15">
              <a:extLst>
                <a:ext uri="{FF2B5EF4-FFF2-40B4-BE49-F238E27FC236}">
                  <a16:creationId xmlns:a16="http://schemas.microsoft.com/office/drawing/2014/main" id="{4EE84D94-1CEF-07B1-D27A-97C65EB8493C}"/>
                </a:ext>
              </a:extLst>
            </p:cNvPr>
            <p:cNvSpPr>
              <a:spLocks noChangeArrowheads="1"/>
            </p:cNvSpPr>
            <p:nvPr/>
          </p:nvSpPr>
          <p:spPr bwMode="gray">
            <a:xfrm>
              <a:off x="10543918" y="172504"/>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a:ea typeface="+mn-ea"/>
                  <a:cs typeface="Arial" pitchFamily="34" charset="0"/>
                  <a:hlinkClick r:id="rId5" action="ppaction://hlinksldjump"/>
                </a:rPr>
                <a:t>What more?</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sp>
          <p:nvSpPr>
            <p:cNvPr id="29" name="AutoShape 13">
              <a:extLst>
                <a:ext uri="{FF2B5EF4-FFF2-40B4-BE49-F238E27FC236}">
                  <a16:creationId xmlns:a16="http://schemas.microsoft.com/office/drawing/2014/main" id="{B9903360-EB95-C52B-A1B9-2A3BFACD9666}"/>
                </a:ext>
              </a:extLst>
            </p:cNvPr>
            <p:cNvSpPr>
              <a:spLocks noChangeArrowheads="1"/>
            </p:cNvSpPr>
            <p:nvPr/>
          </p:nvSpPr>
          <p:spPr bwMode="gray">
            <a:xfrm>
              <a:off x="9711495" y="172821"/>
              <a:ext cx="997200" cy="396000"/>
            </a:xfrm>
            <a:prstGeom prst="chevron">
              <a:avLst/>
            </a:prstGeom>
            <a:solidFill>
              <a:schemeClr val="accent6"/>
            </a:solidFill>
            <a:ln w="12700" cap="rnd" algn="ctr">
              <a:noFill/>
              <a:miter lim="800000"/>
              <a:headEnd/>
              <a:tailEnd/>
            </a:ln>
          </p:spPr>
          <p:txBody>
            <a:bodyPr wrap="square" lIns="88900" tIns="88900" rIns="88900" bIns="88900" anchor="ctr"/>
            <a:lstStyle/>
            <a:p>
              <a:pPr marL="0" marR="0" lvl="0" indent="0" algn="ctr" defTabSz="914400" rtl="0" eaLnBrk="1" fontAlgn="auto" latinLnBrk="0" hangingPunct="1">
                <a:lnSpc>
                  <a:spcPct val="110000"/>
                </a:lnSpc>
                <a:spcBef>
                  <a:spcPct val="20000"/>
                </a:spcBef>
                <a:spcAft>
                  <a:spcPts val="0"/>
                </a:spcAft>
                <a:buClrTx/>
                <a:buSzTx/>
                <a:buFontTx/>
                <a:buNone/>
                <a:tabLst/>
                <a:defRPr/>
              </a:pPr>
              <a:r>
                <a:rPr lang="en-US" sz="1000" b="1" kern="0" dirty="0">
                  <a:latin typeface="Arial" panose="020B0604020202020204"/>
                  <a:cs typeface="Arial" pitchFamily="34" charset="0"/>
                  <a:hlinkClick r:id="rId6" action="ppaction://hlinksldjump"/>
                </a:rPr>
                <a:t>How</a:t>
              </a:r>
              <a:r>
                <a:rPr kumimoji="0" lang="en-US" sz="1000" b="1" i="0" u="none" strike="noStrike" kern="0" cap="none" spc="0" normalizeH="0" baseline="0" noProof="0" dirty="0">
                  <a:ln>
                    <a:noFill/>
                  </a:ln>
                  <a:effectLst/>
                  <a:uLnTx/>
                  <a:uFillTx/>
                  <a:latin typeface="Arial" panose="020B0604020202020204"/>
                  <a:cs typeface="Arial" pitchFamily="34" charset="0"/>
                  <a:hlinkClick r:id="rId6" action="ppaction://hlinksldjump"/>
                </a:rPr>
                <a:t>?</a:t>
              </a:r>
              <a:endParaRPr kumimoji="0" lang="en-US" sz="1000" b="1" i="0" u="none" strike="noStrike" kern="0" cap="none" spc="0" normalizeH="0" baseline="0" noProof="0" dirty="0">
                <a:ln>
                  <a:noFill/>
                </a:ln>
                <a:effectLst/>
                <a:uLnTx/>
                <a:uFillTx/>
                <a:latin typeface="Arial" panose="020B0604020202020204"/>
                <a:ea typeface="+mn-ea"/>
                <a:cs typeface="Arial" pitchFamily="34" charset="0"/>
              </a:endParaRPr>
            </a:p>
          </p:txBody>
        </p:sp>
      </p:grpSp>
      <p:graphicFrame>
        <p:nvGraphicFramePr>
          <p:cNvPr id="8" name="Table 7">
            <a:extLst>
              <a:ext uri="{FF2B5EF4-FFF2-40B4-BE49-F238E27FC236}">
                <a16:creationId xmlns:a16="http://schemas.microsoft.com/office/drawing/2014/main" id="{233136CB-26A7-238C-16F5-E8809CAE8CB0}"/>
              </a:ext>
            </a:extLst>
          </p:cNvPr>
          <p:cNvGraphicFramePr>
            <a:graphicFrameLocks noGrp="1"/>
          </p:cNvGraphicFramePr>
          <p:nvPr>
            <p:extLst>
              <p:ext uri="{D42A27DB-BD31-4B8C-83A1-F6EECF244321}">
                <p14:modId xmlns:p14="http://schemas.microsoft.com/office/powerpoint/2010/main" val="2111916592"/>
              </p:ext>
            </p:extLst>
          </p:nvPr>
        </p:nvGraphicFramePr>
        <p:xfrm>
          <a:off x="612775" y="3006651"/>
          <a:ext cx="5664200" cy="2799080"/>
        </p:xfrm>
        <a:graphic>
          <a:graphicData uri="http://schemas.openxmlformats.org/drawingml/2006/table">
            <a:tbl>
              <a:tblPr firstRow="1" bandRow="1">
                <a:tableStyleId>{5C22544A-7EE6-4342-B048-85BDC9FD1C3A}</a:tableStyleId>
              </a:tblPr>
              <a:tblGrid>
                <a:gridCol w="3711575">
                  <a:extLst>
                    <a:ext uri="{9D8B030D-6E8A-4147-A177-3AD203B41FA5}">
                      <a16:colId xmlns:a16="http://schemas.microsoft.com/office/drawing/2014/main" val="4034067303"/>
                    </a:ext>
                  </a:extLst>
                </a:gridCol>
                <a:gridCol w="447675">
                  <a:extLst>
                    <a:ext uri="{9D8B030D-6E8A-4147-A177-3AD203B41FA5}">
                      <a16:colId xmlns:a16="http://schemas.microsoft.com/office/drawing/2014/main" val="398945329"/>
                    </a:ext>
                  </a:extLst>
                </a:gridCol>
                <a:gridCol w="514350">
                  <a:extLst>
                    <a:ext uri="{9D8B030D-6E8A-4147-A177-3AD203B41FA5}">
                      <a16:colId xmlns:a16="http://schemas.microsoft.com/office/drawing/2014/main" val="3057211066"/>
                    </a:ext>
                  </a:extLst>
                </a:gridCol>
                <a:gridCol w="504825">
                  <a:extLst>
                    <a:ext uri="{9D8B030D-6E8A-4147-A177-3AD203B41FA5}">
                      <a16:colId xmlns:a16="http://schemas.microsoft.com/office/drawing/2014/main" val="1347496837"/>
                    </a:ext>
                  </a:extLst>
                </a:gridCol>
                <a:gridCol w="485775">
                  <a:extLst>
                    <a:ext uri="{9D8B030D-6E8A-4147-A177-3AD203B41FA5}">
                      <a16:colId xmlns:a16="http://schemas.microsoft.com/office/drawing/2014/main" val="2587225661"/>
                    </a:ext>
                  </a:extLst>
                </a:gridCol>
              </a:tblGrid>
              <a:tr h="370840">
                <a:tc>
                  <a:txBody>
                    <a:bodyPr/>
                    <a:lstStyle/>
                    <a:p>
                      <a:r>
                        <a:rPr lang="en-GB" sz="1400" dirty="0"/>
                        <a:t>Detail</a:t>
                      </a:r>
                    </a:p>
                  </a:txBody>
                  <a:tcPr/>
                </a:tc>
                <a:tc>
                  <a:txBody>
                    <a:bodyPr/>
                    <a:lstStyle/>
                    <a:p>
                      <a:r>
                        <a:rPr lang="en-GB" sz="1400" dirty="0"/>
                        <a:t>L1</a:t>
                      </a:r>
                    </a:p>
                  </a:txBody>
                  <a:tcPr/>
                </a:tc>
                <a:tc>
                  <a:txBody>
                    <a:bodyPr/>
                    <a:lstStyle/>
                    <a:p>
                      <a:r>
                        <a:rPr lang="en-GB" sz="1400" dirty="0"/>
                        <a:t>L2</a:t>
                      </a:r>
                    </a:p>
                  </a:txBody>
                  <a:tcPr/>
                </a:tc>
                <a:tc>
                  <a:txBody>
                    <a:bodyPr/>
                    <a:lstStyle/>
                    <a:p>
                      <a:r>
                        <a:rPr lang="en-GB" sz="1400" dirty="0"/>
                        <a:t>L3</a:t>
                      </a:r>
                    </a:p>
                  </a:txBody>
                  <a:tcPr/>
                </a:tc>
                <a:tc>
                  <a:txBody>
                    <a:bodyPr/>
                    <a:lstStyle/>
                    <a:p>
                      <a:r>
                        <a:rPr lang="en-GB" sz="1400" dirty="0"/>
                        <a:t>L4</a:t>
                      </a:r>
                    </a:p>
                  </a:txBody>
                  <a:tcPr/>
                </a:tc>
                <a:extLst>
                  <a:ext uri="{0D108BD9-81ED-4DB2-BD59-A6C34878D82A}">
                    <a16:rowId xmlns:a16="http://schemas.microsoft.com/office/drawing/2014/main" val="3095552340"/>
                  </a:ext>
                </a:extLst>
              </a:tr>
              <a:tr h="370840">
                <a:tc>
                  <a:txBody>
                    <a:bodyPr/>
                    <a:lstStyle/>
                    <a:p>
                      <a:r>
                        <a:rPr lang="en-GB" sz="1200" dirty="0">
                          <a:solidFill>
                            <a:schemeClr val="tx1"/>
                          </a:solidFill>
                        </a:rPr>
                        <a:t>Mayoral control of Police and Crime Commissioner (PCC) functions where boundaries align.^</a:t>
                      </a:r>
                    </a:p>
                  </a:txBody>
                  <a:tcPr/>
                </a:tc>
                <a:tc>
                  <a:txBody>
                    <a:bodyPr/>
                    <a:lstStyle/>
                    <a:p>
                      <a:endParaRPr lang="en-GB"/>
                    </a:p>
                  </a:txBody>
                  <a:tcPr/>
                </a:tc>
                <a:tc>
                  <a:txBody>
                    <a:bodyPr/>
                    <a:lstStyle/>
                    <a:p>
                      <a:endParaRPr lang="en-GB"/>
                    </a:p>
                  </a:txBody>
                  <a:tcPr/>
                </a:tc>
                <a:tc>
                  <a:txBody>
                    <a:bodyPr/>
                    <a:lstStyle/>
                    <a:p>
                      <a:pPr algn="ctr"/>
                      <a:r>
                        <a:rPr lang="en-GB" sz="1200" dirty="0">
                          <a:solidFill>
                            <a:schemeClr val="tx1"/>
                          </a:solidFill>
                        </a:rPr>
                        <a:t>X</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dirty="0">
                          <a:solidFill>
                            <a:schemeClr val="tx1"/>
                          </a:solidFill>
                        </a:rPr>
                        <a:t>X</a:t>
                      </a:r>
                    </a:p>
                    <a:p>
                      <a:endParaRPr lang="en-GB" dirty="0"/>
                    </a:p>
                  </a:txBody>
                  <a:tcPr/>
                </a:tc>
                <a:extLst>
                  <a:ext uri="{0D108BD9-81ED-4DB2-BD59-A6C34878D82A}">
                    <a16:rowId xmlns:a16="http://schemas.microsoft.com/office/drawing/2014/main" val="45517773"/>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dirty="0">
                          <a:solidFill>
                            <a:schemeClr val="tx1"/>
                          </a:solidFill>
                        </a:rPr>
                        <a:t>Mayoral control of Fire and Rescue Authority (FRA) functions where boundaries align.^</a:t>
                      </a:r>
                    </a:p>
                  </a:txBody>
                  <a:tcPr/>
                </a:tc>
                <a:tc>
                  <a:txBody>
                    <a:bodyPr/>
                    <a:lstStyle/>
                    <a:p>
                      <a:endParaRPr lang="en-GB"/>
                    </a:p>
                  </a:txBody>
                  <a:tcPr/>
                </a:tc>
                <a:tc>
                  <a:txBody>
                    <a:bodyPr/>
                    <a:lstStyle/>
                    <a:p>
                      <a:endParaRPr lang="en-GB"/>
                    </a:p>
                  </a:txBody>
                  <a:tcPr/>
                </a:tc>
                <a:tc>
                  <a:txBody>
                    <a:bodyPr/>
                    <a:lstStyle/>
                    <a:p>
                      <a:pPr algn="ctr"/>
                      <a:r>
                        <a:rPr lang="en-GB" sz="1200" dirty="0">
                          <a:solidFill>
                            <a:schemeClr val="tx1"/>
                          </a:solidFill>
                        </a:rPr>
                        <a:t>X</a:t>
                      </a:r>
                    </a:p>
                  </a:txBody>
                  <a:tcPr/>
                </a:tc>
                <a:tc>
                  <a:txBody>
                    <a:bodyPr/>
                    <a:lstStyle/>
                    <a:p>
                      <a:pPr algn="ctr"/>
                      <a:r>
                        <a:rPr lang="en-GB" sz="1200" dirty="0">
                          <a:solidFill>
                            <a:schemeClr val="tx1"/>
                          </a:solidFill>
                        </a:rPr>
                        <a:t>X</a:t>
                      </a:r>
                    </a:p>
                  </a:txBody>
                  <a:tcPr/>
                </a:tc>
                <a:extLst>
                  <a:ext uri="{0D108BD9-81ED-4DB2-BD59-A6C34878D82A}">
                    <a16:rowId xmlns:a16="http://schemas.microsoft.com/office/drawing/2014/main" val="1983346736"/>
                  </a:ext>
                </a:extLst>
              </a:tr>
              <a:tr h="370840">
                <a:tc>
                  <a:txBody>
                    <a:bodyPr/>
                    <a:lstStyle/>
                    <a:p>
                      <a:r>
                        <a:rPr lang="en-GB" sz="1200" dirty="0">
                          <a:solidFill>
                            <a:schemeClr val="tx1"/>
                          </a:solidFill>
                        </a:rPr>
                        <a:t>Clear defined role in local resilience.*</a:t>
                      </a:r>
                    </a:p>
                  </a:txBody>
                  <a:tcPr/>
                </a:tc>
                <a:tc>
                  <a:txBody>
                    <a:bodyPr/>
                    <a:lstStyle/>
                    <a:p>
                      <a:endParaRPr lang="en-GB"/>
                    </a:p>
                  </a:txBody>
                  <a:tcPr/>
                </a:tc>
                <a:tc>
                  <a:txBody>
                    <a:bodyPr/>
                    <a:lstStyle/>
                    <a:p>
                      <a:pPr algn="ctr"/>
                      <a:r>
                        <a:rPr lang="en-GB" sz="1200" dirty="0">
                          <a:solidFill>
                            <a:schemeClr val="tx1"/>
                          </a:solidFill>
                        </a:rPr>
                        <a:t>X</a:t>
                      </a:r>
                    </a:p>
                  </a:txBody>
                  <a:tcPr/>
                </a:tc>
                <a:tc>
                  <a:txBody>
                    <a:bodyPr/>
                    <a:lstStyle/>
                    <a:p>
                      <a:pPr algn="ctr"/>
                      <a:r>
                        <a:rPr lang="en-GB" sz="1200" dirty="0">
                          <a:solidFill>
                            <a:schemeClr val="tx1"/>
                          </a:solidFill>
                        </a:rPr>
                        <a:t>X</a:t>
                      </a:r>
                    </a:p>
                  </a:txBody>
                  <a:tcPr/>
                </a:tc>
                <a:tc>
                  <a:txBody>
                    <a:bodyPr/>
                    <a:lstStyle/>
                    <a:p>
                      <a:pPr algn="ctr"/>
                      <a:r>
                        <a:rPr lang="en-GB" sz="1200" dirty="0">
                          <a:solidFill>
                            <a:schemeClr val="tx1"/>
                          </a:solidFill>
                        </a:rPr>
                        <a:t>X</a:t>
                      </a:r>
                    </a:p>
                  </a:txBody>
                  <a:tcPr/>
                </a:tc>
                <a:extLst>
                  <a:ext uri="{0D108BD9-81ED-4DB2-BD59-A6C34878D82A}">
                    <a16:rowId xmlns:a16="http://schemas.microsoft.com/office/drawing/2014/main" val="3611046284"/>
                  </a:ext>
                </a:extLst>
              </a:tr>
              <a:tr h="370840">
                <a:tc>
                  <a:txBody>
                    <a:bodyPr/>
                    <a:lstStyle/>
                    <a:p>
                      <a:r>
                        <a:rPr lang="en-GB" sz="1200" dirty="0">
                          <a:solidFill>
                            <a:schemeClr val="tx1"/>
                          </a:solidFill>
                        </a:rPr>
                        <a:t>Where desired, offer MCAs a duty for improving the public’s health (concurrently with local authorities).</a:t>
                      </a:r>
                    </a:p>
                  </a:txBody>
                  <a:tcPr/>
                </a:tc>
                <a:tc>
                  <a:txBody>
                    <a:bodyPr/>
                    <a:lstStyle/>
                    <a:p>
                      <a:endParaRPr lang="en-GB"/>
                    </a:p>
                  </a:txBody>
                  <a:tcPr/>
                </a:tc>
                <a:tc>
                  <a:txBody>
                    <a:bodyPr/>
                    <a:lstStyle/>
                    <a:p>
                      <a:pPr algn="ctr"/>
                      <a:r>
                        <a:rPr lang="en-GB" sz="1200" dirty="0">
                          <a:solidFill>
                            <a:schemeClr val="tx1"/>
                          </a:solidFill>
                        </a:rPr>
                        <a:t>X</a:t>
                      </a:r>
                    </a:p>
                  </a:txBody>
                  <a:tcPr/>
                </a:tc>
                <a:tc>
                  <a:txBody>
                    <a:bodyPr/>
                    <a:lstStyle/>
                    <a:p>
                      <a:pPr algn="ctr"/>
                      <a:r>
                        <a:rPr lang="en-GB" sz="1200" dirty="0">
                          <a:solidFill>
                            <a:schemeClr val="tx1"/>
                          </a:solidFill>
                        </a:rPr>
                        <a:t>X</a:t>
                      </a:r>
                    </a:p>
                  </a:txBody>
                  <a:tcPr/>
                </a:tc>
                <a:tc>
                  <a:txBody>
                    <a:bodyPr/>
                    <a:lstStyle/>
                    <a:p>
                      <a:pPr algn="ctr"/>
                      <a:r>
                        <a:rPr lang="en-GB" sz="1200" dirty="0">
                          <a:solidFill>
                            <a:schemeClr val="tx1"/>
                          </a:solidFill>
                        </a:rPr>
                        <a:t>X</a:t>
                      </a:r>
                    </a:p>
                  </a:txBody>
                  <a:tcPr/>
                </a:tc>
                <a:extLst>
                  <a:ext uri="{0D108BD9-81ED-4DB2-BD59-A6C34878D82A}">
                    <a16:rowId xmlns:a16="http://schemas.microsoft.com/office/drawing/2014/main" val="1463536993"/>
                  </a:ext>
                </a:extLst>
              </a:tr>
              <a:tr h="370840">
                <a:tc gridSpan="5">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dirty="0">
                          <a:solidFill>
                            <a:schemeClr val="tx1"/>
                          </a:solidFill>
                        </a:rPr>
                        <a:t>(*) refers to functions which are only applicable to combined authorities as opposed to county councils. (^) refers to functions which are only applicable to mayoral combine authorities.</a:t>
                      </a:r>
                    </a:p>
                  </a:txBody>
                  <a:tcPr>
                    <a:solidFill>
                      <a:schemeClr val="bg1"/>
                    </a:solidFill>
                  </a:tcPr>
                </a:tc>
                <a:tc hMerge="1">
                  <a:txBody>
                    <a:bodyPr/>
                    <a:lstStyle/>
                    <a:p>
                      <a:endParaRPr lang="en-GB" dirty="0"/>
                    </a:p>
                  </a:txBody>
                  <a:tcPr/>
                </a:tc>
                <a:tc hMerge="1">
                  <a:txBody>
                    <a:bodyPr/>
                    <a:lstStyle/>
                    <a:p>
                      <a:pPr algn="ctr"/>
                      <a:endParaRPr lang="en-GB" sz="1200" dirty="0">
                        <a:solidFill>
                          <a:schemeClr val="tx1"/>
                        </a:solidFill>
                      </a:endParaRPr>
                    </a:p>
                  </a:txBody>
                  <a:tcPr/>
                </a:tc>
                <a:tc hMerge="1">
                  <a:txBody>
                    <a:bodyPr/>
                    <a:lstStyle/>
                    <a:p>
                      <a:pPr algn="ctr"/>
                      <a:endParaRPr lang="en-GB" sz="1200" dirty="0">
                        <a:solidFill>
                          <a:schemeClr val="tx1"/>
                        </a:solidFill>
                      </a:endParaRPr>
                    </a:p>
                  </a:txBody>
                  <a:tcPr/>
                </a:tc>
                <a:tc hMerge="1">
                  <a:txBody>
                    <a:bodyPr/>
                    <a:lstStyle/>
                    <a:p>
                      <a:pPr algn="ctr"/>
                      <a:endParaRPr lang="en-GB" sz="1200" dirty="0">
                        <a:solidFill>
                          <a:schemeClr val="tx1"/>
                        </a:solidFill>
                      </a:endParaRPr>
                    </a:p>
                  </a:txBody>
                  <a:tcPr/>
                </a:tc>
                <a:extLst>
                  <a:ext uri="{0D108BD9-81ED-4DB2-BD59-A6C34878D82A}">
                    <a16:rowId xmlns:a16="http://schemas.microsoft.com/office/drawing/2014/main" val="1321835392"/>
                  </a:ext>
                </a:extLst>
              </a:tr>
            </a:tbl>
          </a:graphicData>
        </a:graphic>
      </p:graphicFrame>
      <p:sp>
        <p:nvSpPr>
          <p:cNvPr id="9" name="TextBox 8">
            <a:extLst>
              <a:ext uri="{FF2B5EF4-FFF2-40B4-BE49-F238E27FC236}">
                <a16:creationId xmlns:a16="http://schemas.microsoft.com/office/drawing/2014/main" id="{B09F86FD-EEC9-C2CA-AAB8-EA800EF483F4}"/>
              </a:ext>
            </a:extLst>
          </p:cNvPr>
          <p:cNvSpPr txBox="1"/>
          <p:nvPr/>
        </p:nvSpPr>
        <p:spPr>
          <a:xfrm>
            <a:off x="479426" y="2672939"/>
            <a:ext cx="5616575" cy="307777"/>
          </a:xfrm>
          <a:prstGeom prst="rect">
            <a:avLst/>
          </a:prstGeom>
          <a:noFill/>
        </p:spPr>
        <p:txBody>
          <a:bodyPr wrap="square" rtlCol="0">
            <a:spAutoFit/>
          </a:bodyPr>
          <a:lstStyle/>
          <a:p>
            <a:r>
              <a:rPr lang="en-GB" sz="1400" b="1" dirty="0"/>
              <a:t>The devolution framework – keeping the public safe and healthy</a:t>
            </a:r>
          </a:p>
        </p:txBody>
      </p:sp>
      <p:pic>
        <p:nvPicPr>
          <p:cNvPr id="10" name="Graphic 9" descr="Home with solid fill">
            <a:hlinkClick r:id="rId7" action="ppaction://hlinksldjump"/>
            <a:extLst>
              <a:ext uri="{FF2B5EF4-FFF2-40B4-BE49-F238E27FC236}">
                <a16:creationId xmlns:a16="http://schemas.microsoft.com/office/drawing/2014/main" id="{570E750B-C49A-64ED-388C-75661164E2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9275" y="129304"/>
            <a:ext cx="482400" cy="482400"/>
          </a:xfrm>
          <a:prstGeom prst="rect">
            <a:avLst/>
          </a:prstGeom>
        </p:spPr>
      </p:pic>
    </p:spTree>
    <p:extLst>
      <p:ext uri="{BB962C8B-B14F-4D97-AF65-F5344CB8AC3E}">
        <p14:creationId xmlns:p14="http://schemas.microsoft.com/office/powerpoint/2010/main" val="800930035"/>
      </p:ext>
    </p:extLst>
  </p:cSld>
  <p:clrMapOvr>
    <a:masterClrMapping/>
  </p:clrMapOvr>
</p:sld>
</file>

<file path=ppt/theme/theme1.xml><?xml version="1.0" encoding="utf-8"?>
<a:theme xmlns:a="http://schemas.openxmlformats.org/drawingml/2006/main" name="Office Theme">
  <a:themeElements>
    <a:clrScheme name="Custom 48">
      <a:dk1>
        <a:srgbClr val="121A3C"/>
      </a:dk1>
      <a:lt1>
        <a:srgbClr val="FFFFFF"/>
      </a:lt1>
      <a:dk2>
        <a:srgbClr val="FAC42E"/>
      </a:dk2>
      <a:lt2>
        <a:srgbClr val="9881EB"/>
      </a:lt2>
      <a:accent1>
        <a:srgbClr val="26CCB8"/>
      </a:accent1>
      <a:accent2>
        <a:srgbClr val="1F999E"/>
      </a:accent2>
      <a:accent3>
        <a:srgbClr val="88F2DD"/>
      </a:accent3>
      <a:accent4>
        <a:srgbClr val="6B8CA3"/>
      </a:accent4>
      <a:accent5>
        <a:srgbClr val="33495E"/>
      </a:accent5>
      <a:accent6>
        <a:srgbClr val="BFD3DE"/>
      </a:accent6>
      <a:hlink>
        <a:srgbClr val="11193D"/>
      </a:hlink>
      <a:folHlink>
        <a:srgbClr val="1119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C_Widescreen-PPT_Template-with-sample-layouts" id="{35A7C1AE-FA5F-B848-B446-374E2DF13478}" vid="{B40D5C4B-AD20-A04E-A689-3E1C252F63EA}"/>
    </a:ext>
  </a:extLst>
</a:theme>
</file>

<file path=ppt/theme/theme2.xml><?xml version="1.0" encoding="utf-8"?>
<a:theme xmlns:a="http://schemas.openxmlformats.org/drawingml/2006/main" name="3_Office Theme">
  <a:themeElements>
    <a:clrScheme name="Custom 48">
      <a:dk1>
        <a:srgbClr val="121A3C"/>
      </a:dk1>
      <a:lt1>
        <a:srgbClr val="FFFFFF"/>
      </a:lt1>
      <a:dk2>
        <a:srgbClr val="FAC42E"/>
      </a:dk2>
      <a:lt2>
        <a:srgbClr val="9881EB"/>
      </a:lt2>
      <a:accent1>
        <a:srgbClr val="26CCB8"/>
      </a:accent1>
      <a:accent2>
        <a:srgbClr val="1F999E"/>
      </a:accent2>
      <a:accent3>
        <a:srgbClr val="88F2DD"/>
      </a:accent3>
      <a:accent4>
        <a:srgbClr val="6B8CA3"/>
      </a:accent4>
      <a:accent5>
        <a:srgbClr val="33495E"/>
      </a:accent5>
      <a:accent6>
        <a:srgbClr val="BFD3DE"/>
      </a:accent6>
      <a:hlink>
        <a:srgbClr val="11193D"/>
      </a:hlink>
      <a:folHlink>
        <a:srgbClr val="1119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C_Widescreen-PPT_Template-with-sample-layouts" id="{35A7C1AE-FA5F-B848-B446-374E2DF13478}" vid="{B40D5C4B-AD20-A04E-A689-3E1C252F63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type xmlns="36bbd719-ce6f-4746-83fa-6ba5446049bf">Template</Doc_x0020_type>
    <Department xmlns="36bbd719-ce6f-4746-83fa-6ba5446049bf">Communications</Departmen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BBD1DB2824BA4E878BEE3158D35346" ma:contentTypeVersion="14" ma:contentTypeDescription="Create a new document." ma:contentTypeScope="" ma:versionID="09782378c35269aa7d3e3f19a414b2f2">
  <xsd:schema xmlns:xsd="http://www.w3.org/2001/XMLSchema" xmlns:xs="http://www.w3.org/2001/XMLSchema" xmlns:p="http://schemas.microsoft.com/office/2006/metadata/properties" xmlns:ns2="36bbd719-ce6f-4746-83fa-6ba5446049bf" xmlns:ns3="7aafbdcf-4263-4167-a047-0652ef597cf8" targetNamespace="http://schemas.microsoft.com/office/2006/metadata/properties" ma:root="true" ma:fieldsID="166b90003a791da271e2cd70a3665f63" ns2:_="" ns3:_="">
    <xsd:import namespace="36bbd719-ce6f-4746-83fa-6ba5446049bf"/>
    <xsd:import namespace="7aafbdcf-4263-4167-a047-0652ef597c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Doc_x0020_type"/>
                <xsd:element ref="ns2:Department"/>
                <xsd:element ref="ns3:SharedWithUsers" minOccurs="0"/>
                <xsd:element ref="ns3:SharedWithDetails"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bbd719-ce6f-4746-83fa-6ba5446049b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Doc_x0020_type" ma:index="12" ma:displayName="Doc type" ma:internalName="Doc_x0020_type">
      <xsd:simpleType>
        <xsd:restriction base="dms:Choice">
          <xsd:enumeration value="N/A"/>
          <xsd:enumeration value="Form"/>
          <xsd:enumeration value="Policy"/>
          <xsd:enumeration value="Job description"/>
          <xsd:enumeration value="Statistics"/>
          <xsd:enumeration value="Meeting minutes"/>
          <xsd:enumeration value="Guidance notes"/>
          <xsd:enumeration value="Template"/>
          <xsd:enumeration value="Newsletter"/>
          <xsd:enumeration value="Structure chart"/>
        </xsd:restriction>
      </xsd:simpleType>
    </xsd:element>
    <xsd:element name="Department" ma:index="13" ma:displayName="Department" ma:internalName="Department">
      <xsd:simpleType>
        <xsd:restriction base="dms:Choice">
          <xsd:enumeration value="Communications"/>
          <xsd:enumeration value="Corporate office"/>
          <xsd:enumeration value="CRM"/>
          <xsd:enumeration value="Digital"/>
          <xsd:enumeration value="Finance"/>
          <xsd:enumeration value="Human resources"/>
          <xsd:enumeration value="IT"/>
          <xsd:enumeration value="Legal"/>
          <xsd:enumeration value="Office management"/>
          <xsd:enumeration value="Publishing and editorial"/>
          <xsd:enumeration value="Staff forum"/>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afbdcf-4263-4167-a047-0652ef597cf8"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88CCCC-8827-4D67-92A2-CA2D34CCD80D}">
  <ds:schemaRefs>
    <ds:schemaRef ds:uri="http://schemas.microsoft.com/office/2006/metadata/properties"/>
    <ds:schemaRef ds:uri="http://schemas.microsoft.com/office/infopath/2007/PartnerControls"/>
    <ds:schemaRef ds:uri="36bbd719-ce6f-4746-83fa-6ba5446049bf"/>
  </ds:schemaRefs>
</ds:datastoreItem>
</file>

<file path=customXml/itemProps2.xml><?xml version="1.0" encoding="utf-8"?>
<ds:datastoreItem xmlns:ds="http://schemas.openxmlformats.org/officeDocument/2006/customXml" ds:itemID="{2C252C84-4553-4388-B03A-70156EC77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bbd719-ce6f-4746-83fa-6ba5446049bf"/>
    <ds:schemaRef ds:uri="7aafbdcf-4263-4167-a047-0652ef597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837866-DAEA-4D70-9834-DDEEF2E926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HEP ICS 4th Purpose Report</Template>
  <TotalTime>2</TotalTime>
  <Words>7659</Words>
  <Application>Microsoft Office PowerPoint</Application>
  <PresentationFormat>Widescreen</PresentationFormat>
  <Paragraphs>485</Paragraphs>
  <Slides>34</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System Font Regular</vt:lpstr>
      <vt:lpstr>Office Theme</vt:lpstr>
      <vt:lpstr>3_Office Theme</vt:lpstr>
      <vt:lpstr>PowerPoint Presentation</vt:lpstr>
      <vt:lpstr>PowerPoint Presentation</vt:lpstr>
      <vt:lpstr>Executive summary</vt:lpstr>
      <vt:lpstr>Securing a broad understanding, agreeing a collective voice</vt:lpstr>
      <vt:lpstr>Our ambitions and purpose</vt:lpstr>
      <vt:lpstr>What?  </vt:lpstr>
      <vt:lpstr>Health and devolution: understanding the background to devolution</vt:lpstr>
      <vt:lpstr>Health and devolution: typical devolution powers and programmes</vt:lpstr>
      <vt:lpstr>Health and devolution: where does health feature?</vt:lpstr>
      <vt:lpstr>English sub-national governance:  an ever-changing patchwork</vt:lpstr>
      <vt:lpstr>Metro mayors: a new form of place leader</vt:lpstr>
      <vt:lpstr>Why?</vt:lpstr>
      <vt:lpstr>Devolution and ICSs: where the train tracks meet</vt:lpstr>
      <vt:lpstr>How?</vt:lpstr>
      <vt:lpstr> A new vision for health and devolution </vt:lpstr>
      <vt:lpstr> A new vision for health and devolution</vt:lpstr>
      <vt:lpstr>Delivering on the new vision for health and devolution</vt:lpstr>
      <vt:lpstr>Step 1: Focus on people and the places where they live and work</vt:lpstr>
      <vt:lpstr>Step 1: Focus on people and the places where they live and work</vt:lpstr>
      <vt:lpstr>Step 2: Support populations to improve their own health</vt:lpstr>
      <vt:lpstr>Step 2: Support populations to improve their own health</vt:lpstr>
      <vt:lpstr>Step 3: Recognise that everything has an impact on health</vt:lpstr>
      <vt:lpstr>Step 3: Recognise that everything has an impact on health</vt:lpstr>
      <vt:lpstr>Health and devolution in practice: emerging case studies</vt:lpstr>
      <vt:lpstr>Health and devolution in practice: emerging case studies</vt:lpstr>
      <vt:lpstr>What more?</vt:lpstr>
      <vt:lpstr>National recommendations – accelerating the journey</vt:lpstr>
      <vt:lpstr>In their own words</vt:lpstr>
      <vt:lpstr>In their own words: what our leaders said</vt:lpstr>
      <vt:lpstr>In their own words: what our metro mayors are saying</vt:lpstr>
      <vt:lpstr>Conclusion, final thoughts and further information</vt:lpstr>
      <vt:lpstr>Conclusion</vt:lpstr>
      <vt:lpstr>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Gorham</dc:creator>
  <cp:lastModifiedBy>Michael Wood</cp:lastModifiedBy>
  <cp:revision>16</cp:revision>
  <dcterms:created xsi:type="dcterms:W3CDTF">2022-12-12T14:27:28Z</dcterms:created>
  <dcterms:modified xsi:type="dcterms:W3CDTF">2024-07-03T17:05:22Z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0x01010036BBD1DB2824BA4E878BEE3158D35346</vt:lpwstr>
  </property>
</Properties>
</file>